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3"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77218"/>
  </p:normalViewPr>
  <p:slideViewPr>
    <p:cSldViewPr snapToGrid="0">
      <p:cViewPr varScale="1">
        <p:scale>
          <a:sx n="91" d="100"/>
          <a:sy n="91" d="100"/>
        </p:scale>
        <p:origin x="19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C5824-16AD-974C-9539-D6DD13BD9EFF}"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FC7F59-7D56-D74A-980D-8C0675A00EAC}" type="slidenum">
              <a:rPr lang="en-US" smtClean="0"/>
              <a:t>‹#›</a:t>
            </a:fld>
            <a:endParaRPr lang="en-US"/>
          </a:p>
        </p:txBody>
      </p:sp>
    </p:spTree>
    <p:extLst>
      <p:ext uri="{BB962C8B-B14F-4D97-AF65-F5344CB8AC3E}">
        <p14:creationId xmlns:p14="http://schemas.microsoft.com/office/powerpoint/2010/main" val="226710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selection: we only take the important features,</a:t>
            </a:r>
          </a:p>
          <a:p>
            <a:r>
              <a:rPr lang="en-US" dirty="0"/>
              <a:t>Dimensionality Reduction: feature extraction</a:t>
            </a:r>
          </a:p>
          <a:p>
            <a:endParaRPr lang="en-US" dirty="0"/>
          </a:p>
        </p:txBody>
      </p:sp>
      <p:sp>
        <p:nvSpPr>
          <p:cNvPr id="4" name="Slide Number Placeholder 3"/>
          <p:cNvSpPr>
            <a:spLocks noGrp="1"/>
          </p:cNvSpPr>
          <p:nvPr>
            <p:ph type="sldNum" sz="quarter" idx="5"/>
          </p:nvPr>
        </p:nvSpPr>
        <p:spPr/>
        <p:txBody>
          <a:bodyPr/>
          <a:lstStyle/>
          <a:p>
            <a:fld id="{D7FC7F59-7D56-D74A-980D-8C0675A00EAC}" type="slidenum">
              <a:rPr lang="en-US" smtClean="0"/>
              <a:t>6</a:t>
            </a:fld>
            <a:endParaRPr lang="en-US"/>
          </a:p>
        </p:txBody>
      </p:sp>
    </p:spTree>
    <p:extLst>
      <p:ext uri="{BB962C8B-B14F-4D97-AF65-F5344CB8AC3E}">
        <p14:creationId xmlns:p14="http://schemas.microsoft.com/office/powerpoint/2010/main" val="635297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Variance measures the </a:t>
            </a:r>
            <a:r>
              <a:rPr lang="en-US" b="1" dirty="0"/>
              <a:t>spread</a:t>
            </a:r>
            <a:r>
              <a:rPr lang="en-US" dirty="0"/>
              <a:t> of these scalar values. For the scalars {P0′,P1′,…,</a:t>
            </a:r>
            <a:r>
              <a:rPr lang="en-US" dirty="0" err="1"/>
              <a:t>Pn</a:t>
            </a:r>
            <a:r>
              <a:rPr lang="en-US" dirty="0"/>
              <a:t>′}\{P_0', P_1', \dots, </a:t>
            </a:r>
            <a:r>
              <a:rPr lang="en-US" dirty="0" err="1"/>
              <a:t>P_n</a:t>
            </a:r>
            <a:r>
              <a:rPr lang="en-US" dirty="0"/>
              <a:t>'\}{P0′​,P1′​,…,</a:t>
            </a:r>
            <a:r>
              <a:rPr lang="en-US" dirty="0" err="1"/>
              <a:t>Pn</a:t>
            </a:r>
            <a:r>
              <a:rPr lang="en-US" dirty="0"/>
              <a:t>′​}:</a:t>
            </a:r>
          </a:p>
          <a:p>
            <a:endParaRPr lang="en-US" dirty="0"/>
          </a:p>
          <a:p>
            <a:r>
              <a:rPr lang="en-US" dirty="0"/>
              <a:t>Variance measures the </a:t>
            </a:r>
            <a:r>
              <a:rPr lang="en-US" b="1" dirty="0"/>
              <a:t>spread</a:t>
            </a:r>
            <a:r>
              <a:rPr lang="en-US" dirty="0"/>
              <a:t> of these scalar values. For the scalars {P0′,P1′,…,</a:t>
            </a:r>
            <a:r>
              <a:rPr lang="en-US" dirty="0" err="1"/>
              <a:t>Pn</a:t>
            </a:r>
            <a:r>
              <a:rPr lang="en-US" dirty="0"/>
              <a:t>′}\{P_0', P_1', \dots, </a:t>
            </a:r>
            <a:r>
              <a:rPr lang="en-US" dirty="0" err="1"/>
              <a:t>P_n</a:t>
            </a:r>
            <a:r>
              <a:rPr lang="en-US" dirty="0"/>
              <a:t>'\}{P0′​,P1′​,…,</a:t>
            </a:r>
            <a:r>
              <a:rPr lang="en-US" dirty="0" err="1"/>
              <a:t>Pn</a:t>
            </a:r>
            <a:r>
              <a:rPr lang="en-US" dirty="0"/>
              <a:t>′​}:</a:t>
            </a:r>
          </a:p>
          <a:p>
            <a:pPr>
              <a:buFont typeface="+mj-lt"/>
              <a:buAutoNum type="arabicPeriod"/>
            </a:pPr>
            <a:r>
              <a:rPr lang="en-US" b="1" dirty="0"/>
              <a:t>Mean of Scalars</a:t>
            </a:r>
            <a:r>
              <a:rPr lang="en-US" dirty="0"/>
              <a:t>: Calculate the mean of the scalars:</a:t>
            </a:r>
          </a:p>
          <a:p>
            <a:endParaRPr lang="en-US" dirty="0"/>
          </a:p>
          <a:p>
            <a:r>
              <a:rPr lang="en-US" b="1" dirty="0"/>
              <a:t>Variance Formula</a:t>
            </a:r>
            <a:r>
              <a:rPr lang="en-US" dirty="0"/>
              <a:t>: Calculate the variance of the scalars:</a:t>
            </a:r>
          </a:p>
          <a:p>
            <a:r>
              <a:rPr lang="en-US" dirty="0"/>
              <a:t>Variance=1n∑i=1n(Pi′−Pˉ′)2\text{Variance} = \frac{1}{n} \sum_{</a:t>
            </a:r>
            <a:r>
              <a:rPr lang="en-US" dirty="0" err="1"/>
              <a:t>i</a:t>
            </a:r>
            <a:r>
              <a:rPr lang="en-US" dirty="0"/>
              <a:t>=1}^n (</a:t>
            </a:r>
            <a:r>
              <a:rPr lang="en-US" dirty="0" err="1"/>
              <a:t>P_i</a:t>
            </a:r>
            <a:r>
              <a:rPr lang="en-US" dirty="0"/>
              <a:t>' - \bar{P}’)^2</a:t>
            </a:r>
          </a:p>
          <a:p>
            <a:endParaRPr lang="en-US" dirty="0"/>
          </a:p>
          <a:p>
            <a:r>
              <a:rPr lang="en-US" dirty="0"/>
              <a:t>This measures how much the scalars deviate from their mean. A higher variance indicates that the projection vector </a:t>
            </a:r>
            <a:r>
              <a:rPr lang="en-US" dirty="0" err="1"/>
              <a:t>uuu</a:t>
            </a:r>
            <a:r>
              <a:rPr lang="en-US" dirty="0"/>
              <a:t> captures more spread (or information) from the data.</a:t>
            </a:r>
          </a:p>
        </p:txBody>
      </p:sp>
      <p:sp>
        <p:nvSpPr>
          <p:cNvPr id="4" name="Slide Number Placeholder 3"/>
          <p:cNvSpPr>
            <a:spLocks noGrp="1"/>
          </p:cNvSpPr>
          <p:nvPr>
            <p:ph type="sldNum" sz="quarter" idx="5"/>
          </p:nvPr>
        </p:nvSpPr>
        <p:spPr/>
        <p:txBody>
          <a:bodyPr/>
          <a:lstStyle/>
          <a:p>
            <a:fld id="{D7FC7F59-7D56-D74A-980D-8C0675A00EAC}" type="slidenum">
              <a:rPr lang="en-US" smtClean="0"/>
              <a:t>17</a:t>
            </a:fld>
            <a:endParaRPr lang="en-US"/>
          </a:p>
        </p:txBody>
      </p:sp>
    </p:spTree>
    <p:extLst>
      <p:ext uri="{BB962C8B-B14F-4D97-AF65-F5344CB8AC3E}">
        <p14:creationId xmlns:p14="http://schemas.microsoft.com/office/powerpoint/2010/main" val="3245788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goal of PCA</a:t>
            </a:r>
            <a:r>
              <a:rPr lang="en-US" dirty="0"/>
              <a:t> is to find the </a:t>
            </a:r>
            <a:r>
              <a:rPr lang="en-US" b="1" dirty="0"/>
              <a:t>unit vector u</a:t>
            </a:r>
            <a:r>
              <a:rPr lang="en-US" dirty="0"/>
              <a:t> that </a:t>
            </a:r>
            <a:r>
              <a:rPr lang="en-US" b="1" dirty="0"/>
              <a:t>maximizes the variance</a:t>
            </a:r>
            <a:r>
              <a:rPr lang="en-US" dirty="0"/>
              <a:t> of the scalars</a:t>
            </a:r>
          </a:p>
          <a:p>
            <a:endParaRPr lang="en-US" dirty="0"/>
          </a:p>
          <a:p>
            <a:r>
              <a:rPr lang="en-US" dirty="0"/>
              <a:t>The covariance matrix represents the pairwise relationships (covariance) between features in the dataset. This matrix quantifies how features vary together.</a:t>
            </a:r>
          </a:p>
          <a:p>
            <a:endParaRPr lang="en-US" dirty="0"/>
          </a:p>
          <a:p>
            <a:r>
              <a:rPr lang="en-US" b="1" dirty="0"/>
              <a:t>Eigenvectors</a:t>
            </a:r>
            <a:r>
              <a:rPr lang="en-US" dirty="0"/>
              <a:t> and </a:t>
            </a:r>
            <a:r>
              <a:rPr lang="en-US" b="1" dirty="0"/>
              <a:t>eigenvalues</a:t>
            </a:r>
            <a:r>
              <a:rPr lang="en-US" dirty="0"/>
              <a:t> are derived from the covariance </a:t>
            </a:r>
            <a:r>
              <a:rPr lang="en-US" dirty="0" err="1"/>
              <a:t>matrix.The</a:t>
            </a:r>
            <a:r>
              <a:rPr lang="en-US" dirty="0"/>
              <a:t> eigenvectors indicate the </a:t>
            </a:r>
            <a:r>
              <a:rPr lang="en-US" b="1" dirty="0"/>
              <a:t>directions</a:t>
            </a:r>
            <a:r>
              <a:rPr lang="en-US" dirty="0"/>
              <a:t> of maximum variance in the </a:t>
            </a:r>
            <a:r>
              <a:rPr lang="en-US" dirty="0" err="1"/>
              <a:t>data.The</a:t>
            </a:r>
            <a:r>
              <a:rPr lang="en-US" dirty="0"/>
              <a:t> eigenvalues represent the </a:t>
            </a:r>
            <a:r>
              <a:rPr lang="en-US" b="1" dirty="0"/>
              <a:t>magnitude</a:t>
            </a:r>
            <a:r>
              <a:rPr lang="en-US" dirty="0"/>
              <a:t> of variance along these directions.</a:t>
            </a:r>
          </a:p>
          <a:p>
            <a:endParaRPr lang="en-US" dirty="0"/>
          </a:p>
          <a:p>
            <a:r>
              <a:rPr lang="en-US" dirty="0"/>
              <a:t>X: The data matrix of size </a:t>
            </a:r>
            <a:r>
              <a:rPr lang="en-US" dirty="0" err="1"/>
              <a:t>n×d</a:t>
            </a:r>
            <a:r>
              <a:rPr lang="en-US" dirty="0"/>
              <a:t>(with n data points and d features).</a:t>
            </a:r>
          </a:p>
          <a:p>
            <a:r>
              <a:rPr lang="en-US" dirty="0"/>
              <a:t>X^T: The transpose of the data matrix.</a:t>
            </a:r>
          </a:p>
          <a:p>
            <a:r>
              <a:rPr lang="en-US" dirty="0"/>
              <a:t>n−1: The number of samples minus one (used for an unbiased estimate of covariance).</a:t>
            </a:r>
          </a:p>
          <a:p>
            <a:endParaRPr lang="en-US" dirty="0"/>
          </a:p>
          <a:p>
            <a:pPr>
              <a:buFont typeface="Arial" panose="020B0604020202020204" pitchFamily="34" charset="0"/>
              <a:buChar char="•"/>
            </a:pPr>
            <a:r>
              <a:rPr lang="en-US" dirty="0"/>
              <a:t>A: Covariance matrix.</a:t>
            </a:r>
          </a:p>
          <a:p>
            <a:pPr>
              <a:buFont typeface="Arial" panose="020B0604020202020204" pitchFamily="34" charset="0"/>
              <a:buChar char="•"/>
            </a:pPr>
            <a:r>
              <a:rPr lang="en-US" dirty="0"/>
              <a:t>v: Eigenvector (direction of variance).</a:t>
            </a:r>
          </a:p>
          <a:p>
            <a:pPr>
              <a:buFont typeface="Arial" panose="020B0604020202020204" pitchFamily="34" charset="0"/>
              <a:buChar char="•"/>
            </a:pPr>
            <a:r>
              <a:rPr lang="el-GR" dirty="0"/>
              <a:t>λ\</a:t>
            </a:r>
            <a:r>
              <a:rPr lang="en-US" dirty="0"/>
              <a:t>lambda</a:t>
            </a:r>
            <a:r>
              <a:rPr lang="el-GR" dirty="0"/>
              <a:t>λ: </a:t>
            </a:r>
            <a:r>
              <a:rPr lang="en-US" dirty="0"/>
              <a:t>Eigenvalue (magnitude of variance along </a:t>
            </a:r>
            <a:r>
              <a:rPr lang="en-US" dirty="0" err="1"/>
              <a:t>vvv</a:t>
            </a:r>
            <a:r>
              <a:rPr lang="en-US" dirty="0"/>
              <a:t>).</a:t>
            </a:r>
          </a:p>
          <a:p>
            <a:r>
              <a:rPr lang="en-US" b="1" dirty="0"/>
              <a:t>Eigenvectors</a:t>
            </a:r>
            <a:r>
              <a:rPr lang="en-US" dirty="0"/>
              <a:t> represent directions (axes) in the data space.</a:t>
            </a:r>
          </a:p>
          <a:p>
            <a:r>
              <a:rPr lang="en-US" b="1" dirty="0"/>
              <a:t>Eigenvalues</a:t>
            </a:r>
            <a:r>
              <a:rPr lang="en-US" dirty="0"/>
              <a:t> quantify the variance along these directions.</a:t>
            </a:r>
          </a:p>
          <a:p>
            <a:endParaRPr lang="en-US" dirty="0"/>
          </a:p>
          <a:p>
            <a:r>
              <a:rPr lang="en-US" dirty="0"/>
              <a:t>Subsequent principal components are orthogonal eigenvectors with decreasing eigenvalues.</a:t>
            </a:r>
          </a:p>
          <a:p>
            <a:endParaRPr lang="en-US" dirty="0"/>
          </a:p>
          <a:p>
            <a:r>
              <a:rPr lang="en-US" b="1" dirty="0"/>
              <a:t>Linear Transformation</a:t>
            </a:r>
            <a:r>
              <a:rPr lang="en-US" dirty="0"/>
              <a:t>:</a:t>
            </a:r>
          </a:p>
          <a:p>
            <a:pPr>
              <a:buFont typeface="Arial" panose="020B0604020202020204" pitchFamily="34" charset="0"/>
              <a:buChar char="•"/>
            </a:pPr>
            <a:r>
              <a:rPr lang="en-US" dirty="0"/>
              <a:t>Eigenvectors are essential for transforming the dataset into a new coordinate system aligned with principal components.</a:t>
            </a:r>
          </a:p>
          <a:p>
            <a:pPr>
              <a:buFont typeface="Arial" panose="020B0604020202020204" pitchFamily="34" charset="0"/>
              <a:buChar char="•"/>
            </a:pPr>
            <a:r>
              <a:rPr lang="en-US" dirty="0"/>
              <a:t>This process maximizes variance in the reduced dimensions.</a:t>
            </a:r>
          </a:p>
          <a:p>
            <a:endParaRPr lang="en-US" dirty="0"/>
          </a:p>
          <a:p>
            <a:r>
              <a:rPr lang="en-US" dirty="0"/>
              <a:t>An eigenvalue </a:t>
            </a:r>
            <a:r>
              <a:rPr lang="el-GR" dirty="0"/>
              <a:t>λ\</a:t>
            </a:r>
            <a:r>
              <a:rPr lang="en-US" dirty="0"/>
              <a:t>lambda</a:t>
            </a:r>
            <a:r>
              <a:rPr lang="el-GR" dirty="0"/>
              <a:t>λ </a:t>
            </a:r>
            <a:r>
              <a:rPr lang="en-US" dirty="0"/>
              <a:t>is a scalar that represents the </a:t>
            </a:r>
            <a:r>
              <a:rPr lang="en-US" b="1" dirty="0"/>
              <a:t>amount of variance</a:t>
            </a:r>
            <a:r>
              <a:rPr lang="en-US" dirty="0"/>
              <a:t> or the </a:t>
            </a:r>
            <a:r>
              <a:rPr lang="en-US" b="1" dirty="0"/>
              <a:t>scaling factor</a:t>
            </a:r>
            <a:r>
              <a:rPr lang="en-US" dirty="0"/>
              <a:t> associated with its corresponding eigenvector </a:t>
            </a:r>
            <a:r>
              <a:rPr lang="en-US" dirty="0" err="1"/>
              <a:t>vvv</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D7FC7F59-7D56-D74A-980D-8C0675A00EAC}" type="slidenum">
              <a:rPr lang="en-US" smtClean="0"/>
              <a:t>18</a:t>
            </a:fld>
            <a:endParaRPr lang="en-US"/>
          </a:p>
        </p:txBody>
      </p:sp>
    </p:spTree>
    <p:extLst>
      <p:ext uri="{BB962C8B-B14F-4D97-AF65-F5344CB8AC3E}">
        <p14:creationId xmlns:p14="http://schemas.microsoft.com/office/powerpoint/2010/main" val="2071748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first standardized to have a mean of 0 and a standard deviation of 1.This step ensures all features are on the same scale, preventing features with larger values from dominating the variance.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covariance matrix summarizes the relationships (variance and covariance) between features.</a:t>
            </a:r>
          </a:p>
          <a:p>
            <a:endParaRPr lang="en-US" dirty="0"/>
          </a:p>
          <a:p>
            <a:r>
              <a:rPr lang="en-US" dirty="0"/>
              <a:t>Decompose the covariance matrix into </a:t>
            </a:r>
            <a:r>
              <a:rPr lang="en-US" b="1" dirty="0"/>
              <a:t>eigenvectors</a:t>
            </a:r>
            <a:r>
              <a:rPr lang="en-US" dirty="0"/>
              <a:t> and </a:t>
            </a:r>
            <a:r>
              <a:rPr lang="en-US" b="1" dirty="0"/>
              <a:t>eigenvalues</a:t>
            </a:r>
            <a:r>
              <a:rPr lang="en-US" dirty="0"/>
              <a:t>. This step finds the principal components.</a:t>
            </a:r>
          </a:p>
          <a:p>
            <a:endParaRPr lang="en-US" dirty="0"/>
          </a:p>
          <a:p>
            <a:r>
              <a:rPr lang="en-US" dirty="0"/>
              <a:t>Transform the original data into the new coordinate system defined by the selected principal components.</a:t>
            </a:r>
          </a:p>
          <a:p>
            <a:r>
              <a:rPr lang="en-US" b="1" dirty="0"/>
              <a:t>Equation:</a:t>
            </a:r>
          </a:p>
          <a:p>
            <a:r>
              <a:rPr lang="en-US" dirty="0"/>
              <a:t>Z=</a:t>
            </a:r>
            <a:r>
              <a:rPr lang="en-US" dirty="0" err="1"/>
              <a:t>X⋅VkZ</a:t>
            </a:r>
            <a:r>
              <a:rPr lang="en-US" dirty="0"/>
              <a:t> = X \</a:t>
            </a:r>
            <a:r>
              <a:rPr lang="en-US" dirty="0" err="1"/>
              <a:t>cdot</a:t>
            </a:r>
            <a:r>
              <a:rPr lang="en-US" dirty="0"/>
              <a:t> </a:t>
            </a:r>
            <a:r>
              <a:rPr lang="en-US" dirty="0" err="1"/>
              <a:t>V_kZ</a:t>
            </a:r>
            <a:r>
              <a:rPr lang="en-US" dirty="0"/>
              <a:t>=</a:t>
            </a:r>
            <a:r>
              <a:rPr lang="en-US" dirty="0" err="1"/>
              <a:t>X⋅Vk</a:t>
            </a:r>
            <a:r>
              <a:rPr lang="en-US" dirty="0"/>
              <a:t>​Where:</a:t>
            </a:r>
          </a:p>
          <a:p>
            <a:pPr>
              <a:buFont typeface="Arial" panose="020B0604020202020204" pitchFamily="34" charset="0"/>
              <a:buChar char="•"/>
            </a:pPr>
            <a:r>
              <a:rPr lang="en-US" dirty="0"/>
              <a:t>ZZZ: Transformed data.</a:t>
            </a:r>
          </a:p>
          <a:p>
            <a:pPr>
              <a:buFont typeface="Arial" panose="020B0604020202020204" pitchFamily="34" charset="0"/>
              <a:buChar char="•"/>
            </a:pPr>
            <a:r>
              <a:rPr lang="en-US" dirty="0"/>
              <a:t>XXX: Original standardized data matrix.</a:t>
            </a:r>
          </a:p>
          <a:p>
            <a:pPr>
              <a:buFont typeface="Arial" panose="020B0604020202020204" pitchFamily="34" charset="0"/>
              <a:buChar char="•"/>
            </a:pPr>
            <a:r>
              <a:rPr lang="en-US" dirty="0" err="1"/>
              <a:t>VkV_kVk</a:t>
            </a:r>
            <a:r>
              <a:rPr lang="en-US" dirty="0"/>
              <a:t>​: Matrix of the top </a:t>
            </a:r>
            <a:r>
              <a:rPr lang="en-US" dirty="0" err="1"/>
              <a:t>kkk</a:t>
            </a:r>
            <a:r>
              <a:rPr lang="en-US" dirty="0"/>
              <a:t> eigenvectors.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7FC7F59-7D56-D74A-980D-8C0675A00EAC}" type="slidenum">
              <a:rPr lang="en-US" smtClean="0"/>
              <a:t>19</a:t>
            </a:fld>
            <a:endParaRPr lang="en-US"/>
          </a:p>
        </p:txBody>
      </p:sp>
    </p:spTree>
    <p:extLst>
      <p:ext uri="{BB962C8B-B14F-4D97-AF65-F5344CB8AC3E}">
        <p14:creationId xmlns:p14="http://schemas.microsoft.com/office/powerpoint/2010/main" val="826190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dimensionality reduction?</a:t>
            </a:r>
          </a:p>
          <a:p>
            <a:pPr marL="228600" indent="-228600">
              <a:buAutoNum type="arabicPeriod"/>
            </a:pPr>
            <a:r>
              <a:rPr lang="en-US" dirty="0"/>
              <a:t>Prevent curse of dimensionality</a:t>
            </a:r>
          </a:p>
          <a:p>
            <a:pPr marL="228600" indent="-228600">
              <a:buAutoNum type="arabicPeriod"/>
            </a:pPr>
            <a:r>
              <a:rPr lang="en-US" dirty="0"/>
              <a:t>Improve the performance of the model</a:t>
            </a:r>
          </a:p>
          <a:p>
            <a:pPr marL="228600" indent="-228600">
              <a:buAutoNum type="arabicPeriod"/>
            </a:pPr>
            <a:r>
              <a:rPr lang="en-US" dirty="0"/>
              <a:t>Visualize the data, understand the data</a:t>
            </a:r>
          </a:p>
        </p:txBody>
      </p:sp>
      <p:sp>
        <p:nvSpPr>
          <p:cNvPr id="4" name="Slide Number Placeholder 3"/>
          <p:cNvSpPr>
            <a:spLocks noGrp="1"/>
          </p:cNvSpPr>
          <p:nvPr>
            <p:ph type="sldNum" sz="quarter" idx="5"/>
          </p:nvPr>
        </p:nvSpPr>
        <p:spPr/>
        <p:txBody>
          <a:bodyPr/>
          <a:lstStyle/>
          <a:p>
            <a:fld id="{D7FC7F59-7D56-D74A-980D-8C0675A00EAC}" type="slidenum">
              <a:rPr lang="en-US" smtClean="0"/>
              <a:t>7</a:t>
            </a:fld>
            <a:endParaRPr lang="en-US"/>
          </a:p>
        </p:txBody>
      </p:sp>
    </p:spTree>
    <p:extLst>
      <p:ext uri="{BB962C8B-B14F-4D97-AF65-F5344CB8AC3E}">
        <p14:creationId xmlns:p14="http://schemas.microsoft.com/office/powerpoint/2010/main" val="2049598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57D5-06C9-440E-D14C-CD4A6D664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E1774-0A52-2079-5464-6AF15D428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1B06D-B232-1A6A-1008-1BFA606EEDA4}"/>
              </a:ext>
            </a:extLst>
          </p:cNvPr>
          <p:cNvSpPr>
            <a:spLocks noGrp="1"/>
          </p:cNvSpPr>
          <p:nvPr>
            <p:ph type="body" idx="1"/>
          </p:nvPr>
        </p:nvSpPr>
        <p:spPr/>
        <p:txBody>
          <a:bodyPr/>
          <a:lstStyle/>
          <a:p>
            <a:r>
              <a:rPr lang="en-US" b="1" dirty="0"/>
              <a:t>Positive Covariance</a:t>
            </a:r>
            <a:r>
              <a:rPr lang="en-US" dirty="0"/>
              <a:t>: Indicates that as X increases, Y tends to increase.</a:t>
            </a:r>
          </a:p>
          <a:p>
            <a:endParaRPr lang="en-US" b="1" dirty="0"/>
          </a:p>
          <a:p>
            <a:r>
              <a:rPr lang="en-US" b="1" dirty="0"/>
              <a:t>Negative Covariance</a:t>
            </a:r>
            <a:r>
              <a:rPr lang="en-US" dirty="0"/>
              <a:t>: Indicates that as X increases, Y tends to decrease.</a:t>
            </a:r>
          </a:p>
          <a:p>
            <a:endParaRPr lang="en-US" b="1" dirty="0"/>
          </a:p>
          <a:p>
            <a:r>
              <a:rPr lang="en-US" b="1" dirty="0"/>
              <a:t>Zero Covariance</a:t>
            </a:r>
            <a:r>
              <a:rPr lang="en-US" dirty="0"/>
              <a:t>: Suggests no linear relationship between XXX and YYY.</a:t>
            </a:r>
          </a:p>
          <a:p>
            <a:endParaRPr lang="en-US" dirty="0"/>
          </a:p>
          <a:p>
            <a:r>
              <a:rPr lang="en-US" dirty="0"/>
              <a:t>If there is + positive covariance or high relationship, means, these features are important</a:t>
            </a:r>
          </a:p>
        </p:txBody>
      </p:sp>
      <p:sp>
        <p:nvSpPr>
          <p:cNvPr id="4" name="Slide Number Placeholder 3">
            <a:extLst>
              <a:ext uri="{FF2B5EF4-FFF2-40B4-BE49-F238E27FC236}">
                <a16:creationId xmlns:a16="http://schemas.microsoft.com/office/drawing/2014/main" id="{9FD4F02D-D20E-50C5-827D-9F143A7190FA}"/>
              </a:ext>
            </a:extLst>
          </p:cNvPr>
          <p:cNvSpPr>
            <a:spLocks noGrp="1"/>
          </p:cNvSpPr>
          <p:nvPr>
            <p:ph type="sldNum" sz="quarter" idx="5"/>
          </p:nvPr>
        </p:nvSpPr>
        <p:spPr/>
        <p:txBody>
          <a:bodyPr/>
          <a:lstStyle/>
          <a:p>
            <a:fld id="{D7FC7F59-7D56-D74A-980D-8C0675A00EAC}" type="slidenum">
              <a:rPr lang="en-US" smtClean="0"/>
              <a:t>8</a:t>
            </a:fld>
            <a:endParaRPr lang="en-US"/>
          </a:p>
        </p:txBody>
      </p:sp>
    </p:spTree>
    <p:extLst>
      <p:ext uri="{BB962C8B-B14F-4D97-AF65-F5344CB8AC3E}">
        <p14:creationId xmlns:p14="http://schemas.microsoft.com/office/powerpoint/2010/main" val="966979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B015F-4D97-8C3B-8329-F3A44D3C2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8F95F-0344-2953-08A2-BC89075A3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0E3658-5207-C5AC-F269-4DA6B703AB56}"/>
              </a:ext>
            </a:extLst>
          </p:cNvPr>
          <p:cNvSpPr>
            <a:spLocks noGrp="1"/>
          </p:cNvSpPr>
          <p:nvPr>
            <p:ph type="body" idx="1"/>
          </p:nvPr>
        </p:nvSpPr>
        <p:spPr/>
        <p:txBody>
          <a:bodyPr/>
          <a:lstStyle/>
          <a:p>
            <a:r>
              <a:rPr lang="en-US" dirty="0"/>
              <a:t>r=1: Perfect positive linear </a:t>
            </a:r>
            <a:r>
              <a:rPr lang="en-US" dirty="0" err="1"/>
              <a:t>correlation.r</a:t>
            </a:r>
            <a:r>
              <a:rPr lang="en-US" dirty="0"/>
              <a:t>=−1r = -1r=−1: Perfect negative linear </a:t>
            </a:r>
            <a:r>
              <a:rPr lang="en-US" dirty="0" err="1"/>
              <a:t>correlation.r</a:t>
            </a:r>
            <a:r>
              <a:rPr lang="en-US" dirty="0"/>
              <a:t>=0r = 0r=0: No linear correlation.</a:t>
            </a:r>
          </a:p>
        </p:txBody>
      </p:sp>
      <p:sp>
        <p:nvSpPr>
          <p:cNvPr id="4" name="Slide Number Placeholder 3">
            <a:extLst>
              <a:ext uri="{FF2B5EF4-FFF2-40B4-BE49-F238E27FC236}">
                <a16:creationId xmlns:a16="http://schemas.microsoft.com/office/drawing/2014/main" id="{12ECFE44-3AAF-0FD1-AB74-14A4C14F7840}"/>
              </a:ext>
            </a:extLst>
          </p:cNvPr>
          <p:cNvSpPr>
            <a:spLocks noGrp="1"/>
          </p:cNvSpPr>
          <p:nvPr>
            <p:ph type="sldNum" sz="quarter" idx="5"/>
          </p:nvPr>
        </p:nvSpPr>
        <p:spPr/>
        <p:txBody>
          <a:bodyPr/>
          <a:lstStyle/>
          <a:p>
            <a:fld id="{D7FC7F59-7D56-D74A-980D-8C0675A00EAC}" type="slidenum">
              <a:rPr lang="en-US" smtClean="0"/>
              <a:t>9</a:t>
            </a:fld>
            <a:endParaRPr lang="en-US"/>
          </a:p>
        </p:txBody>
      </p:sp>
    </p:spTree>
    <p:extLst>
      <p:ext uri="{BB962C8B-B14F-4D97-AF65-F5344CB8AC3E}">
        <p14:creationId xmlns:p14="http://schemas.microsoft.com/office/powerpoint/2010/main" val="596537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House Size vs Price</a:t>
            </a:r>
            <a:r>
              <a:rPr lang="en-US" dirty="0"/>
              <a:t>: Displays a strong positive linear relationship.</a:t>
            </a:r>
          </a:p>
          <a:p>
            <a:r>
              <a:rPr lang="en-US" b="1" dirty="0"/>
              <a:t>Fountain Size vs Price</a:t>
            </a:r>
            <a:r>
              <a:rPr lang="en-US" dirty="0"/>
              <a:t>: Displays no significant correlation, with points spread out.</a:t>
            </a:r>
          </a:p>
        </p:txBody>
      </p:sp>
      <p:sp>
        <p:nvSpPr>
          <p:cNvPr id="4" name="Slide Number Placeholder 3"/>
          <p:cNvSpPr>
            <a:spLocks noGrp="1"/>
          </p:cNvSpPr>
          <p:nvPr>
            <p:ph type="sldNum" sz="quarter" idx="5"/>
          </p:nvPr>
        </p:nvSpPr>
        <p:spPr/>
        <p:txBody>
          <a:bodyPr/>
          <a:lstStyle/>
          <a:p>
            <a:fld id="{D7FC7F59-7D56-D74A-980D-8C0675A00EAC}" type="slidenum">
              <a:rPr lang="en-US" smtClean="0"/>
              <a:t>10</a:t>
            </a:fld>
            <a:endParaRPr lang="en-US"/>
          </a:p>
        </p:txBody>
      </p:sp>
    </p:spTree>
    <p:extLst>
      <p:ext uri="{BB962C8B-B14F-4D97-AF65-F5344CB8AC3E}">
        <p14:creationId xmlns:p14="http://schemas.microsoft.com/office/powerpoint/2010/main" val="379509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Spread in the X-Direction (House Size)</a:t>
            </a:r>
            <a:r>
              <a:rPr lang="en-US" dirty="0"/>
              <a:t>:</a:t>
            </a:r>
          </a:p>
          <a:p>
            <a:pPr>
              <a:buFont typeface="Arial" panose="020B0604020202020204" pitchFamily="34" charset="0"/>
              <a:buChar char="•"/>
            </a:pPr>
            <a:r>
              <a:rPr lang="en-US" dirty="0"/>
              <a:t>The spread of the data along the </a:t>
            </a:r>
            <a:r>
              <a:rPr lang="en-US" b="1" dirty="0"/>
              <a:t>House Size (x-axis)</a:t>
            </a:r>
            <a:r>
              <a:rPr lang="en-US" dirty="0"/>
              <a:t> reflects the variance captured in this dimension.</a:t>
            </a:r>
          </a:p>
          <a:p>
            <a:pPr>
              <a:buFont typeface="Arial" panose="020B0604020202020204" pitchFamily="34" charset="0"/>
              <a:buChar char="•"/>
            </a:pPr>
            <a:r>
              <a:rPr lang="en-US" dirty="0"/>
              <a:t>The </a:t>
            </a:r>
            <a:r>
              <a:rPr lang="en-US" b="1" dirty="0"/>
              <a:t>orange points</a:t>
            </a:r>
            <a:r>
              <a:rPr lang="en-US" dirty="0"/>
              <a:t> on the x-axis indicate the </a:t>
            </a:r>
            <a:r>
              <a:rPr lang="en-US" b="1" dirty="0"/>
              <a:t>projected values</a:t>
            </a:r>
            <a:r>
              <a:rPr lang="en-US" dirty="0"/>
              <a:t>, showing that most of the variation in the data is retained in this direction.</a:t>
            </a:r>
          </a:p>
          <a:p>
            <a:pPr>
              <a:buFont typeface="Arial" panose="020B0604020202020204" pitchFamily="34" charset="0"/>
              <a:buChar char="•"/>
            </a:pPr>
            <a:r>
              <a:rPr lang="en-US" dirty="0"/>
              <a:t>This direction accounts for the primary differences in the dataset.</a:t>
            </a:r>
          </a:p>
          <a:p>
            <a:r>
              <a:rPr lang="en-US" b="1" dirty="0"/>
              <a:t>Spread in the Y-Direction (Number of Rooms)</a:t>
            </a:r>
            <a:r>
              <a:rPr lang="en-US" dirty="0"/>
              <a:t>:</a:t>
            </a:r>
          </a:p>
          <a:p>
            <a:pPr>
              <a:buFont typeface="Arial" panose="020B0604020202020204" pitchFamily="34" charset="0"/>
              <a:buChar char="•"/>
            </a:pPr>
            <a:r>
              <a:rPr lang="en-US" dirty="0"/>
              <a:t>The </a:t>
            </a:r>
            <a:r>
              <a:rPr lang="en-US" b="1" dirty="0"/>
              <a:t>blue points</a:t>
            </a:r>
            <a:r>
              <a:rPr lang="en-US" dirty="0"/>
              <a:t> have some variation in the </a:t>
            </a:r>
            <a:r>
              <a:rPr lang="en-US" b="1" dirty="0"/>
              <a:t>Number of Rooms (y-axis)</a:t>
            </a:r>
            <a:r>
              <a:rPr lang="en-US" dirty="0"/>
              <a:t>, but it is relatively small compared to the x-axis.</a:t>
            </a:r>
          </a:p>
          <a:p>
            <a:pPr>
              <a:buFont typeface="Arial" panose="020B0604020202020204" pitchFamily="34" charset="0"/>
              <a:buChar char="•"/>
            </a:pPr>
            <a:r>
              <a:rPr lang="en-US" dirty="0"/>
              <a:t>When projecting the points to the x-axis, we are effectively </a:t>
            </a:r>
            <a:r>
              <a:rPr lang="en-US" b="1" dirty="0"/>
              <a:t>neglecting the y-axis variance</a:t>
            </a:r>
            <a:r>
              <a:rPr lang="en-US" dirty="0"/>
              <a:t>, assuming it contributes less to the dataset's overall variability.</a:t>
            </a:r>
          </a:p>
          <a:p>
            <a:r>
              <a:rPr lang="en-US" b="1" dirty="0"/>
              <a:t>Variance Explanation</a:t>
            </a:r>
            <a:r>
              <a:rPr lang="en-US" dirty="0"/>
              <a:t>:</a:t>
            </a:r>
          </a:p>
          <a:p>
            <a:pPr>
              <a:buFont typeface="Arial" panose="020B0604020202020204" pitchFamily="34" charset="0"/>
              <a:buChar char="•"/>
            </a:pPr>
            <a:r>
              <a:rPr lang="en-US" dirty="0"/>
              <a:t>Variance measures how spread out the data is. The </a:t>
            </a:r>
            <a:r>
              <a:rPr lang="en-US" b="1" dirty="0"/>
              <a:t>x-axis (House Size)</a:t>
            </a:r>
            <a:r>
              <a:rPr lang="en-US" dirty="0"/>
              <a:t> has the most variance in the dataset, and thus projecting to this axis retains the most information.</a:t>
            </a:r>
          </a:p>
          <a:p>
            <a:pPr>
              <a:buFont typeface="Arial" panose="020B0604020202020204" pitchFamily="34" charset="0"/>
              <a:buChar char="•"/>
            </a:pPr>
            <a:r>
              <a:rPr lang="en-US" dirty="0"/>
              <a:t>The variance along the y-axis (Number of Rooms) is minimal, which justifies its exclusion during the projection.</a:t>
            </a:r>
          </a:p>
          <a:p>
            <a:r>
              <a:rPr lang="en-US" b="1" dirty="0"/>
              <a:t>Dimensionality Reduction Implication</a:t>
            </a:r>
            <a:r>
              <a:rPr lang="en-US" dirty="0"/>
              <a:t>:</a:t>
            </a:r>
          </a:p>
          <a:p>
            <a:pPr>
              <a:buFont typeface="Arial" panose="020B0604020202020204" pitchFamily="34" charset="0"/>
              <a:buChar char="•"/>
            </a:pPr>
            <a:r>
              <a:rPr lang="en-US" dirty="0"/>
              <a:t>By reducing the data from 2D to 1D, we focus only on the primary source of variance (House Size).</a:t>
            </a:r>
          </a:p>
          <a:p>
            <a:pPr>
              <a:buFont typeface="Arial" panose="020B0604020202020204" pitchFamily="34" charset="0"/>
              <a:buChar char="•"/>
            </a:pPr>
            <a:r>
              <a:rPr lang="en-US" dirty="0"/>
              <a:t>While some minor details (variance along the y-axis) are lost, the </a:t>
            </a:r>
            <a:r>
              <a:rPr lang="en-US" b="1" dirty="0"/>
              <a:t>major pattern in the data</a:t>
            </a:r>
            <a:r>
              <a:rPr lang="en-US" dirty="0"/>
              <a:t> (spread along the x-axis) is preserved.</a:t>
            </a:r>
          </a:p>
          <a:p>
            <a:endParaRPr lang="en-US" dirty="0"/>
          </a:p>
        </p:txBody>
      </p:sp>
      <p:sp>
        <p:nvSpPr>
          <p:cNvPr id="4" name="Slide Number Placeholder 3"/>
          <p:cNvSpPr>
            <a:spLocks noGrp="1"/>
          </p:cNvSpPr>
          <p:nvPr>
            <p:ph type="sldNum" sz="quarter" idx="5"/>
          </p:nvPr>
        </p:nvSpPr>
        <p:spPr/>
        <p:txBody>
          <a:bodyPr/>
          <a:lstStyle/>
          <a:p>
            <a:fld id="{D7FC7F59-7D56-D74A-980D-8C0675A00EAC}" type="slidenum">
              <a:rPr lang="en-US" smtClean="0"/>
              <a:t>13</a:t>
            </a:fld>
            <a:endParaRPr lang="en-US"/>
          </a:p>
        </p:txBody>
      </p:sp>
    </p:spTree>
    <p:extLst>
      <p:ext uri="{BB962C8B-B14F-4D97-AF65-F5344CB8AC3E}">
        <p14:creationId xmlns:p14="http://schemas.microsoft.com/office/powerpoint/2010/main" val="73101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Blue Points (Original Data):</a:t>
            </a:r>
            <a:endParaRPr lang="en-US" dirty="0"/>
          </a:p>
          <a:p>
            <a:pPr>
              <a:buFont typeface="Arial" panose="020B0604020202020204" pitchFamily="34" charset="0"/>
              <a:buChar char="•"/>
            </a:pPr>
            <a:r>
              <a:rPr lang="en-US" dirty="0"/>
              <a:t>Represent the original 2D data points with House Size on the x-axis and Number of Rooms on the y-axis.</a:t>
            </a:r>
          </a:p>
          <a:p>
            <a:pPr>
              <a:buFont typeface="Arial" panose="020B0604020202020204" pitchFamily="34" charset="0"/>
              <a:buChar char="•"/>
            </a:pPr>
            <a:r>
              <a:rPr lang="en-US" dirty="0"/>
              <a:t>Each point reflects a combination of these two features.</a:t>
            </a:r>
          </a:p>
          <a:p>
            <a:r>
              <a:rPr lang="en-US" b="1" dirty="0"/>
              <a:t>Yellow Line (Principal Component 1 - PC1):</a:t>
            </a:r>
            <a:endParaRPr lang="en-US" dirty="0"/>
          </a:p>
          <a:p>
            <a:pPr>
              <a:buFont typeface="Arial" panose="020B0604020202020204" pitchFamily="34" charset="0"/>
              <a:buChar char="•"/>
            </a:pPr>
            <a:r>
              <a:rPr lang="en-US" dirty="0"/>
              <a:t>This line is the </a:t>
            </a:r>
            <a:r>
              <a:rPr lang="en-US" b="1" dirty="0"/>
              <a:t>direction of maximum variance</a:t>
            </a:r>
            <a:r>
              <a:rPr lang="en-US" dirty="0"/>
              <a:t> in the data.</a:t>
            </a:r>
          </a:p>
          <a:p>
            <a:pPr>
              <a:buFont typeface="Arial" panose="020B0604020202020204" pitchFamily="34" charset="0"/>
              <a:buChar char="•"/>
            </a:pPr>
            <a:r>
              <a:rPr lang="en-US" dirty="0"/>
              <a:t>It passes through the mean of the data (marked by the intersection of projections) and shows the dominant trend in the data.</a:t>
            </a:r>
          </a:p>
          <a:p>
            <a:pPr>
              <a:buFont typeface="Arial" panose="020B0604020202020204" pitchFamily="34" charset="0"/>
              <a:buChar char="•"/>
            </a:pPr>
            <a:r>
              <a:rPr lang="en-US" dirty="0"/>
              <a:t>PC1 captures the most important relationship between House Size and Number of Rooms.</a:t>
            </a:r>
          </a:p>
          <a:p>
            <a:r>
              <a:rPr lang="en-US" b="1" dirty="0"/>
              <a:t>Orange Points (Projections on PC1):</a:t>
            </a:r>
            <a:endParaRPr lang="en-US" dirty="0"/>
          </a:p>
          <a:p>
            <a:pPr>
              <a:buFont typeface="Arial" panose="020B0604020202020204" pitchFamily="34" charset="0"/>
              <a:buChar char="•"/>
            </a:pPr>
            <a:r>
              <a:rPr lang="en-US" dirty="0"/>
              <a:t>The orange points are the projections of the original data onto the principal component.</a:t>
            </a:r>
          </a:p>
          <a:p>
            <a:pPr>
              <a:buFont typeface="Arial" panose="020B0604020202020204" pitchFamily="34" charset="0"/>
              <a:buChar char="•"/>
            </a:pPr>
            <a:r>
              <a:rPr lang="en-US" dirty="0"/>
              <a:t>These represent the data in the reduced dimension (1D), where only the most significant variance is retained.</a:t>
            </a:r>
          </a:p>
          <a:p>
            <a:pPr>
              <a:buFont typeface="Arial" panose="020B0604020202020204" pitchFamily="34" charset="0"/>
              <a:buChar char="•"/>
            </a:pPr>
            <a:endParaRPr lang="en-US" dirty="0"/>
          </a:p>
          <a:p>
            <a:pPr>
              <a:buFont typeface="+mj-lt"/>
              <a:buAutoNum type="arabicPeriod"/>
            </a:pPr>
            <a:r>
              <a:rPr lang="en-US" b="1" dirty="0"/>
              <a:t>Dimensionality Reduction</a:t>
            </a:r>
            <a:r>
              <a:rPr lang="en-US" dirty="0"/>
              <a:t>:</a:t>
            </a:r>
          </a:p>
          <a:p>
            <a:pPr marL="742950" lvl="1" indent="-285750">
              <a:buFont typeface="+mj-lt"/>
              <a:buAutoNum type="arabicPeriod"/>
            </a:pPr>
            <a:r>
              <a:rPr lang="en-US" dirty="0"/>
              <a:t>The original data has two features: </a:t>
            </a:r>
            <a:r>
              <a:rPr lang="en-US" b="1" dirty="0"/>
              <a:t>House Size</a:t>
            </a:r>
            <a:r>
              <a:rPr lang="en-US" dirty="0"/>
              <a:t> and </a:t>
            </a:r>
            <a:r>
              <a:rPr lang="en-US" b="1" dirty="0"/>
              <a:t>Number of Rooms</a:t>
            </a:r>
            <a:r>
              <a:rPr lang="en-US" dirty="0"/>
              <a:t>, making it 2D.</a:t>
            </a:r>
          </a:p>
          <a:p>
            <a:pPr marL="742950" lvl="1" indent="-285750">
              <a:buFont typeface="+mj-lt"/>
              <a:buAutoNum type="arabicPeriod"/>
            </a:pPr>
            <a:r>
              <a:rPr lang="en-US" dirty="0"/>
              <a:t>Using </a:t>
            </a:r>
            <a:r>
              <a:rPr lang="en-US" b="1" dirty="0"/>
              <a:t>Principal Component Analysis (PCA)</a:t>
            </a:r>
            <a:r>
              <a:rPr lang="en-US" dirty="0"/>
              <a:t>, we project all data points onto the </a:t>
            </a:r>
            <a:r>
              <a:rPr lang="en-US" b="1" dirty="0"/>
              <a:t>principal component (PC1)</a:t>
            </a:r>
            <a:r>
              <a:rPr lang="en-US" dirty="0"/>
              <a:t>, which is a </a:t>
            </a:r>
            <a:r>
              <a:rPr lang="en-US" b="1" dirty="0"/>
              <a:t>single dimension</a:t>
            </a:r>
            <a:r>
              <a:rPr lang="en-US" dirty="0"/>
              <a:t> (1D) that captures the maximum variance.</a:t>
            </a:r>
          </a:p>
          <a:p>
            <a:pPr marL="742950" lvl="1" indent="-285750">
              <a:buFont typeface="+mj-lt"/>
              <a:buAutoNum type="arabicPeriod"/>
            </a:pPr>
            <a:r>
              <a:rPr lang="en-US" dirty="0"/>
              <a:t>By focusing on PC1, we ignore the smaller variance captured by PC2 (orthogonal to PC1), effectively reducing the data to 1D.</a:t>
            </a:r>
          </a:p>
          <a:p>
            <a:pPr>
              <a:buFont typeface="+mj-lt"/>
              <a:buAutoNum type="arabicPeriod"/>
            </a:pPr>
            <a:r>
              <a:rPr lang="en-US" b="1" dirty="0"/>
              <a:t>Projections onto PC1</a:t>
            </a:r>
            <a:r>
              <a:rPr lang="en-US" dirty="0"/>
              <a:t>:</a:t>
            </a:r>
          </a:p>
          <a:p>
            <a:pPr marL="742950" lvl="1" indent="-285750">
              <a:buFont typeface="+mj-lt"/>
              <a:buAutoNum type="arabicPeriod"/>
            </a:pPr>
            <a:r>
              <a:rPr lang="en-US" dirty="0"/>
              <a:t>Each data point is projected onto PC1, resulting in a single coordinate along the principal component axis.</a:t>
            </a:r>
          </a:p>
          <a:p>
            <a:pPr marL="742950" lvl="1" indent="-285750">
              <a:buFont typeface="+mj-lt"/>
              <a:buAutoNum type="arabicPeriod"/>
            </a:pPr>
            <a:r>
              <a:rPr lang="en-US" dirty="0"/>
              <a:t>While the visualization still exists in 2D space for clarity, the information is reduced to a single value along PC1 (orange points).</a:t>
            </a:r>
          </a:p>
          <a:p>
            <a:pPr>
              <a:buFont typeface="+mj-lt"/>
              <a:buAutoNum type="arabicPeriod"/>
            </a:pPr>
            <a:r>
              <a:rPr lang="en-US" b="1" dirty="0"/>
              <a:t>Loss of Orthogonal Variance</a:t>
            </a:r>
            <a:r>
              <a:rPr lang="en-US" dirty="0"/>
              <a:t>:</a:t>
            </a:r>
          </a:p>
          <a:p>
            <a:pPr marL="742950" lvl="1" indent="-285750">
              <a:buFont typeface="+mj-lt"/>
              <a:buAutoNum type="arabicPeriod"/>
            </a:pPr>
            <a:r>
              <a:rPr lang="en-US" dirty="0"/>
              <a:t>The variance in the direction orthogonal to PC1 (i.e., PC2) is </a:t>
            </a:r>
            <a:r>
              <a:rPr lang="en-US" b="1" dirty="0"/>
              <a:t>not included</a:t>
            </a:r>
            <a:r>
              <a:rPr lang="en-US" dirty="0"/>
              <a:t> in the reduced representation.</a:t>
            </a:r>
          </a:p>
          <a:p>
            <a:pPr marL="742950" lvl="1" indent="-285750">
              <a:buFont typeface="+mj-lt"/>
              <a:buAutoNum type="arabicPeriod"/>
            </a:pPr>
            <a:r>
              <a:rPr lang="en-US" dirty="0"/>
              <a:t>This simplification is what makes it 1D.</a:t>
            </a:r>
          </a:p>
          <a:p>
            <a:r>
              <a:rPr lang="en-US" b="1" dirty="0"/>
              <a:t>Why is it still displayed in 2D?</a:t>
            </a:r>
          </a:p>
          <a:p>
            <a:r>
              <a:rPr lang="en-US" dirty="0"/>
              <a:t>The visualization is shown in 2D for interpretability:</a:t>
            </a:r>
          </a:p>
          <a:p>
            <a:pPr>
              <a:buFont typeface="Arial" panose="020B0604020202020204" pitchFamily="34" charset="0"/>
              <a:buChar char="•"/>
            </a:pPr>
            <a:r>
              <a:rPr lang="en-US" b="1" dirty="0"/>
              <a:t>Blue Points</a:t>
            </a:r>
            <a:r>
              <a:rPr lang="en-US" dirty="0"/>
              <a:t>: Represent the original 2D data.</a:t>
            </a:r>
          </a:p>
          <a:p>
            <a:pPr>
              <a:buFont typeface="Arial" panose="020B0604020202020204" pitchFamily="34" charset="0"/>
              <a:buChar char="•"/>
            </a:pPr>
            <a:r>
              <a:rPr lang="en-US" b="1" dirty="0"/>
              <a:t>Orange Points</a:t>
            </a:r>
            <a:r>
              <a:rPr lang="en-US" dirty="0"/>
              <a:t>: Represent the 1D data projected onto PC1 for dimensionality reduction.</a:t>
            </a:r>
          </a:p>
          <a:p>
            <a:r>
              <a:rPr lang="en-US" dirty="0"/>
              <a:t>In reality, the 1D representation would only retain the distances along PC1, completely discarding any orthogonal variance. Let me know if you need further clarification!</a:t>
            </a:r>
          </a:p>
          <a:p>
            <a:pPr>
              <a:buFont typeface="Arial" panose="020B0604020202020204" pitchFamily="34" charset="0"/>
              <a:buChar char="•"/>
            </a:pPr>
            <a:r>
              <a:rPr lang="en-US" dirty="0"/>
              <a:t> </a:t>
            </a:r>
          </a:p>
          <a:p>
            <a:endParaRPr lang="en-US" dirty="0"/>
          </a:p>
          <a:p>
            <a:endParaRPr lang="en-US" dirty="0"/>
          </a:p>
          <a:p>
            <a:r>
              <a:rPr lang="en-US" dirty="0"/>
              <a:t>The key differences between the two visualizations are:</a:t>
            </a:r>
          </a:p>
          <a:p>
            <a:pPr>
              <a:buFont typeface="+mj-lt"/>
              <a:buAutoNum type="arabicPeriod"/>
            </a:pPr>
            <a:r>
              <a:rPr lang="en-US" b="1" dirty="0"/>
              <a:t>Projection Direction</a:t>
            </a:r>
            <a:r>
              <a:rPr lang="en-US" dirty="0"/>
              <a:t>:</a:t>
            </a:r>
          </a:p>
          <a:p>
            <a:pPr marL="742950" lvl="1" indent="-285750">
              <a:buFont typeface="+mj-lt"/>
              <a:buAutoNum type="arabicPeriod"/>
            </a:pPr>
            <a:r>
              <a:rPr lang="en-US" b="1" dirty="0"/>
              <a:t>Previous Visualization</a:t>
            </a:r>
            <a:r>
              <a:rPr lang="en-US" dirty="0"/>
              <a:t>: Projects the data directly onto the x-axis (House Size), ignoring the actual relationship between features.</a:t>
            </a:r>
          </a:p>
          <a:p>
            <a:pPr marL="742950" lvl="1" indent="-285750">
              <a:buFont typeface="+mj-lt"/>
              <a:buAutoNum type="arabicPeriod"/>
            </a:pPr>
            <a:r>
              <a:rPr lang="en-US" b="1" dirty="0"/>
              <a:t>Current Visualization</a:t>
            </a:r>
            <a:r>
              <a:rPr lang="en-US" dirty="0"/>
              <a:t>: Projects data onto the </a:t>
            </a:r>
            <a:r>
              <a:rPr lang="en-US" b="1" dirty="0"/>
              <a:t>principal component (PC1)</a:t>
            </a:r>
            <a:r>
              <a:rPr lang="en-US" dirty="0"/>
              <a:t>, which is the direction of maximum variance, determined through PCA.</a:t>
            </a:r>
          </a:p>
          <a:p>
            <a:pPr>
              <a:buFont typeface="+mj-lt"/>
              <a:buAutoNum type="arabicPeriod"/>
            </a:pPr>
            <a:r>
              <a:rPr lang="en-US" b="1" dirty="0"/>
              <a:t>Variance Capture</a:t>
            </a:r>
            <a:r>
              <a:rPr lang="en-US" dirty="0"/>
              <a:t>:</a:t>
            </a:r>
          </a:p>
          <a:p>
            <a:pPr marL="742950" lvl="1" indent="-285750">
              <a:buFont typeface="+mj-lt"/>
              <a:buAutoNum type="arabicPeriod"/>
            </a:pPr>
            <a:r>
              <a:rPr lang="en-US" b="1" dirty="0"/>
              <a:t>Previous Visualization</a:t>
            </a:r>
            <a:r>
              <a:rPr lang="en-US" dirty="0"/>
              <a:t>: Does not account for the spread of data along a meaningful axis; it simply reduces dimensionality along the x-axis.</a:t>
            </a:r>
          </a:p>
          <a:p>
            <a:pPr marL="742950" lvl="1" indent="-285750">
              <a:buFont typeface="+mj-lt"/>
              <a:buAutoNum type="arabicPeriod"/>
            </a:pPr>
            <a:r>
              <a:rPr lang="en-US" b="1" dirty="0"/>
              <a:t>Current Visualization</a:t>
            </a:r>
            <a:r>
              <a:rPr lang="en-US" dirty="0"/>
              <a:t>: Retains the most information by projecting onto PC1, preserving the largest variance in the data.</a:t>
            </a:r>
          </a:p>
          <a:p>
            <a:pPr>
              <a:buFont typeface="+mj-lt"/>
              <a:buAutoNum type="arabicPeriod"/>
            </a:pPr>
            <a:r>
              <a:rPr lang="en-US" b="1" dirty="0"/>
              <a:t>Accuracy of Representation</a:t>
            </a:r>
            <a:r>
              <a:rPr lang="en-US" dirty="0"/>
              <a:t>:</a:t>
            </a:r>
          </a:p>
          <a:p>
            <a:pPr marL="742950" lvl="1" indent="-285750">
              <a:buFont typeface="+mj-lt"/>
              <a:buAutoNum type="arabicPeriod"/>
            </a:pPr>
            <a:r>
              <a:rPr lang="en-US" b="1" dirty="0"/>
              <a:t>Previous Visualization</a:t>
            </a:r>
            <a:r>
              <a:rPr lang="en-US" dirty="0"/>
              <a:t>: Ignores any diagonal relationship between House Size and Number of Rooms.</a:t>
            </a:r>
          </a:p>
          <a:p>
            <a:pPr marL="742950" lvl="1" indent="-285750">
              <a:buFont typeface="+mj-lt"/>
              <a:buAutoNum type="arabicPeriod"/>
            </a:pPr>
            <a:r>
              <a:rPr lang="en-US" b="1" dirty="0"/>
              <a:t>Current Visualization</a:t>
            </a:r>
            <a:r>
              <a:rPr lang="en-US" dirty="0"/>
              <a:t>: Accurately represents the data's structure by aligning with the dominant trend.</a:t>
            </a:r>
          </a:p>
          <a:p>
            <a:pPr>
              <a:buFont typeface="+mj-lt"/>
              <a:buAutoNum type="arabicPeriod"/>
            </a:pPr>
            <a:r>
              <a:rPr lang="en-US" b="1" dirty="0"/>
              <a:t>Principal Component Inclusion</a:t>
            </a:r>
            <a:r>
              <a:rPr lang="en-US" dirty="0"/>
              <a:t>:</a:t>
            </a:r>
          </a:p>
          <a:p>
            <a:pPr marL="742950" lvl="1" indent="-285750">
              <a:buFont typeface="+mj-lt"/>
              <a:buAutoNum type="arabicPeriod"/>
            </a:pPr>
            <a:r>
              <a:rPr lang="en-US" b="1" dirty="0"/>
              <a:t>Previous Visualization</a:t>
            </a:r>
            <a:r>
              <a:rPr lang="en-US" dirty="0"/>
              <a:t>: Does not involve PCA or eigen decomposition.</a:t>
            </a:r>
          </a:p>
          <a:p>
            <a:pPr marL="742950" lvl="1" indent="-285750">
              <a:buFont typeface="+mj-lt"/>
              <a:buAutoNum type="arabicPeriod"/>
            </a:pPr>
            <a:r>
              <a:rPr lang="en-US" b="1" dirty="0"/>
              <a:t>Current Visualization</a:t>
            </a:r>
            <a:r>
              <a:rPr lang="en-US" dirty="0"/>
              <a:t>: Explicitly uses PCA to calculate PC1 and projects the data accordingly.</a:t>
            </a:r>
          </a:p>
          <a:p>
            <a:endParaRPr lang="en-US" dirty="0"/>
          </a:p>
          <a:p>
            <a:r>
              <a:rPr lang="en-US" b="1" dirty="0"/>
              <a:t>Why Is This Approach Better in Practice?</a:t>
            </a:r>
          </a:p>
          <a:p>
            <a:pPr>
              <a:buFont typeface="+mj-lt"/>
              <a:buAutoNum type="arabicPeriod"/>
            </a:pPr>
            <a:r>
              <a:rPr lang="en-US" b="1" dirty="0"/>
              <a:t>Maximizes Information Retention:</a:t>
            </a:r>
            <a:endParaRPr lang="en-US" dirty="0"/>
          </a:p>
          <a:p>
            <a:pPr marL="742950" lvl="1" indent="-285750">
              <a:buFont typeface="+mj-lt"/>
              <a:buAutoNum type="arabicPeriod"/>
            </a:pPr>
            <a:r>
              <a:rPr lang="en-US" dirty="0"/>
              <a:t>PCA ensures that the maximum amount of variance (or spread) in the data is preserved in the reduced dimension.</a:t>
            </a:r>
          </a:p>
          <a:p>
            <a:pPr marL="742950" lvl="1" indent="-285750">
              <a:buFont typeface="+mj-lt"/>
              <a:buAutoNum type="arabicPeriod"/>
            </a:pPr>
            <a:r>
              <a:rPr lang="en-US" dirty="0"/>
              <a:t>A simple projection to the x-axis may lose more information if the data is not aligned with the axis.</a:t>
            </a:r>
          </a:p>
          <a:p>
            <a:pPr>
              <a:buFont typeface="+mj-lt"/>
              <a:buAutoNum type="arabicPeriod"/>
            </a:pPr>
            <a:r>
              <a:rPr lang="en-US" b="1" dirty="0"/>
              <a:t>Data Relationships Are Clearer:</a:t>
            </a:r>
            <a:endParaRPr lang="en-US" dirty="0"/>
          </a:p>
          <a:p>
            <a:pPr marL="742950" lvl="1" indent="-285750">
              <a:buFont typeface="+mj-lt"/>
              <a:buAutoNum type="arabicPeriod"/>
            </a:pPr>
            <a:r>
              <a:rPr lang="en-US" dirty="0"/>
              <a:t>PCA-based projections respect the natural structure and relationships within the data, providing more meaningful insights.</a:t>
            </a:r>
          </a:p>
          <a:p>
            <a:pPr>
              <a:buFont typeface="+mj-lt"/>
              <a:buAutoNum type="arabicPeriod"/>
            </a:pPr>
            <a:r>
              <a:rPr lang="en-US" b="1" dirty="0"/>
              <a:t>Basis for Further Analysis:</a:t>
            </a:r>
            <a:endParaRPr lang="en-US" dirty="0"/>
          </a:p>
          <a:p>
            <a:pPr marL="742950" lvl="1" indent="-285750">
              <a:buFont typeface="+mj-lt"/>
              <a:buAutoNum type="arabicPeriod"/>
            </a:pPr>
            <a:r>
              <a:rPr lang="en-US" dirty="0"/>
              <a:t>This PCA visualization lays the groundwork for advanced analysis like clustering, regression, or classification in the reduced dimension.</a:t>
            </a:r>
          </a:p>
          <a:p>
            <a:endParaRPr lang="en-US" dirty="0"/>
          </a:p>
        </p:txBody>
      </p:sp>
      <p:sp>
        <p:nvSpPr>
          <p:cNvPr id="4" name="Slide Number Placeholder 3"/>
          <p:cNvSpPr>
            <a:spLocks noGrp="1"/>
          </p:cNvSpPr>
          <p:nvPr>
            <p:ph type="sldNum" sz="quarter" idx="5"/>
          </p:nvPr>
        </p:nvSpPr>
        <p:spPr/>
        <p:txBody>
          <a:bodyPr/>
          <a:lstStyle/>
          <a:p>
            <a:fld id="{D7FC7F59-7D56-D74A-980D-8C0675A00EAC}" type="slidenum">
              <a:rPr lang="en-US" smtClean="0"/>
              <a:t>14</a:t>
            </a:fld>
            <a:endParaRPr lang="en-US"/>
          </a:p>
        </p:txBody>
      </p:sp>
    </p:spTree>
    <p:extLst>
      <p:ext uri="{BB962C8B-B14F-4D97-AF65-F5344CB8AC3E}">
        <p14:creationId xmlns:p14="http://schemas.microsoft.com/office/powerpoint/2010/main" val="370832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get the best PCA line which can capture the max variance.</a:t>
            </a:r>
          </a:p>
          <a:p>
            <a:endParaRPr lang="en-US" dirty="0"/>
          </a:p>
          <a:p>
            <a:r>
              <a:rPr lang="en-US" dirty="0"/>
              <a:t>Projection</a:t>
            </a:r>
          </a:p>
          <a:p>
            <a:r>
              <a:rPr lang="en-US" dirty="0"/>
              <a:t>Cost function</a:t>
            </a:r>
            <a:r>
              <a:rPr lang="en-US" dirty="0">
                <a:sym typeface="Wingdings" pitchFamily="2" charset="2"/>
              </a:rPr>
              <a:t> variance</a:t>
            </a:r>
            <a:endParaRPr lang="en-US" dirty="0"/>
          </a:p>
        </p:txBody>
      </p:sp>
      <p:sp>
        <p:nvSpPr>
          <p:cNvPr id="4" name="Slide Number Placeholder 3"/>
          <p:cNvSpPr>
            <a:spLocks noGrp="1"/>
          </p:cNvSpPr>
          <p:nvPr>
            <p:ph type="sldNum" sz="quarter" idx="5"/>
          </p:nvPr>
        </p:nvSpPr>
        <p:spPr/>
        <p:txBody>
          <a:bodyPr/>
          <a:lstStyle/>
          <a:p>
            <a:fld id="{D7FC7F59-7D56-D74A-980D-8C0675A00EAC}" type="slidenum">
              <a:rPr lang="en-US" smtClean="0"/>
              <a:t>15</a:t>
            </a:fld>
            <a:endParaRPr lang="en-US"/>
          </a:p>
        </p:txBody>
      </p:sp>
    </p:spTree>
    <p:extLst>
      <p:ext uri="{BB962C8B-B14F-4D97-AF65-F5344CB8AC3E}">
        <p14:creationId xmlns:p14="http://schemas.microsoft.com/office/powerpoint/2010/main" val="240583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err="1"/>
              <a:t>ProjPi</a:t>
            </a:r>
            <a:r>
              <a:rPr lang="en-US" dirty="0"/>
              <a:t>​​u=Pi​⋅u: The projection of a point </a:t>
            </a:r>
            <a:r>
              <a:rPr lang="en-US" dirty="0" err="1"/>
              <a:t>PiP_iPi</a:t>
            </a:r>
            <a:r>
              <a:rPr lang="en-US" dirty="0"/>
              <a:t>​ onto a vector </a:t>
            </a:r>
            <a:r>
              <a:rPr lang="en-US" dirty="0" err="1"/>
              <a:t>uuu</a:t>
            </a:r>
            <a:r>
              <a:rPr lang="en-US" dirty="0"/>
              <a:t> is calculated as the dot product of </a:t>
            </a:r>
            <a:r>
              <a:rPr lang="en-US" dirty="0" err="1"/>
              <a:t>PiP_iPi</a:t>
            </a:r>
            <a:r>
              <a:rPr lang="en-US" dirty="0"/>
              <a:t>​ and </a:t>
            </a:r>
            <a:r>
              <a:rPr lang="en-US" dirty="0" err="1"/>
              <a:t>uuu</a:t>
            </a:r>
            <a:r>
              <a:rPr lang="en-US" dirty="0"/>
              <a:t>.</a:t>
            </a:r>
          </a:p>
          <a:p>
            <a:pPr>
              <a:buFont typeface="Arial" panose="020B0604020202020204" pitchFamily="34" charset="0"/>
              <a:buChar char="•"/>
            </a:pPr>
            <a:r>
              <a:rPr lang="en-US" dirty="0"/>
              <a:t>This results in a </a:t>
            </a:r>
            <a:r>
              <a:rPr lang="en-US" b="1" dirty="0"/>
              <a:t>scalar value</a:t>
            </a:r>
            <a:r>
              <a:rPr lang="en-US" dirty="0"/>
              <a:t>, which represents the magnitude of the projection along </a:t>
            </a:r>
            <a:r>
              <a:rPr lang="en-US" dirty="0" err="1"/>
              <a:t>uuu</a:t>
            </a:r>
            <a:r>
              <a:rPr lang="en-US" dirty="0"/>
              <a:t>.</a:t>
            </a:r>
          </a:p>
          <a:p>
            <a:r>
              <a:rPr lang="en-US" b="1" dirty="0"/>
              <a:t>Collection of Scalars</a:t>
            </a:r>
            <a:r>
              <a:rPr lang="en-US" dirty="0"/>
              <a:t>:</a:t>
            </a:r>
          </a:p>
          <a:p>
            <a:pPr>
              <a:buFont typeface="Arial" panose="020B0604020202020204" pitchFamily="34" charset="0"/>
              <a:buChar char="•"/>
            </a:pPr>
            <a:r>
              <a:rPr lang="en-US" dirty="0"/>
              <a:t>For multiple points {P0,P1,P2,…,</a:t>
            </a:r>
            <a:r>
              <a:rPr lang="en-US" dirty="0" err="1"/>
              <a:t>Pn</a:t>
            </a:r>
            <a:r>
              <a:rPr lang="en-US" dirty="0"/>
              <a:t>}, their projections onto u yield a set of </a:t>
            </a:r>
            <a:r>
              <a:rPr lang="en-US" b="1" dirty="0"/>
              <a:t>scalar values</a:t>
            </a:r>
            <a:r>
              <a:rPr lang="en-US" dirty="0"/>
              <a:t> {P0′,P1′,P2′,…,</a:t>
            </a:r>
            <a:r>
              <a:rPr lang="en-US" dirty="0" err="1"/>
              <a:t>Pn</a:t>
            </a:r>
            <a:r>
              <a:rPr lang="en-US" dirty="0"/>
              <a:t>′}</a:t>
            </a:r>
          </a:p>
          <a:p>
            <a:pPr>
              <a:buFont typeface="Arial" panose="020B0604020202020204" pitchFamily="34" charset="0"/>
              <a:buChar char="•"/>
            </a:pPr>
            <a:r>
              <a:rPr lang="en-US" dirty="0"/>
              <a:t>These scalars effectively represent the data in the reduced (1D) space along the vector </a:t>
            </a:r>
            <a:r>
              <a:rPr lang="en-US" dirty="0" err="1"/>
              <a:t>uuu</a:t>
            </a:r>
            <a:endParaRPr lang="en-US" dirty="0"/>
          </a:p>
          <a:p>
            <a:endParaRPr lang="en-US" dirty="0"/>
          </a:p>
          <a:p>
            <a:endParaRPr lang="en-US" dirty="0"/>
          </a:p>
          <a:p>
            <a:pPr>
              <a:buFont typeface="+mj-lt"/>
              <a:buAutoNum type="arabicPeriod"/>
            </a:pPr>
            <a:r>
              <a:rPr lang="en-US" b="1" dirty="0"/>
              <a:t>Goal</a:t>
            </a:r>
            <a:r>
              <a:rPr lang="en-US" dirty="0"/>
              <a:t>:</a:t>
            </a:r>
          </a:p>
          <a:p>
            <a:pPr marL="742950" lvl="1" indent="-285750">
              <a:buFont typeface="+mj-lt"/>
              <a:buAutoNum type="arabicPeriod"/>
            </a:pPr>
            <a:r>
              <a:rPr lang="en-US" dirty="0"/>
              <a:t>Find the </a:t>
            </a:r>
            <a:r>
              <a:rPr lang="en-US" b="1" dirty="0"/>
              <a:t>unit vector</a:t>
            </a:r>
            <a:r>
              <a:rPr lang="en-US" dirty="0"/>
              <a:t> (direction of projection) that maximizes the variance of the projected points.</a:t>
            </a:r>
          </a:p>
          <a:p>
            <a:pPr marL="742950" lvl="1" indent="-285750">
              <a:buFont typeface="+mj-lt"/>
              <a:buAutoNum type="arabicPeriod"/>
            </a:pPr>
            <a:r>
              <a:rPr lang="en-US" dirty="0"/>
              <a:t>This is the essence of PCA, where the first principal component captures the maximum variance.</a:t>
            </a:r>
          </a:p>
          <a:p>
            <a:endParaRPr lang="en-US" dirty="0"/>
          </a:p>
        </p:txBody>
      </p:sp>
      <p:sp>
        <p:nvSpPr>
          <p:cNvPr id="4" name="Slide Number Placeholder 3"/>
          <p:cNvSpPr>
            <a:spLocks noGrp="1"/>
          </p:cNvSpPr>
          <p:nvPr>
            <p:ph type="sldNum" sz="quarter" idx="5"/>
          </p:nvPr>
        </p:nvSpPr>
        <p:spPr/>
        <p:txBody>
          <a:bodyPr/>
          <a:lstStyle/>
          <a:p>
            <a:fld id="{D7FC7F59-7D56-D74A-980D-8C0675A00EAC}" type="slidenum">
              <a:rPr lang="en-US" smtClean="0"/>
              <a:t>16</a:t>
            </a:fld>
            <a:endParaRPr lang="en-US"/>
          </a:p>
        </p:txBody>
      </p:sp>
    </p:spTree>
    <p:extLst>
      <p:ext uri="{BB962C8B-B14F-4D97-AF65-F5344CB8AC3E}">
        <p14:creationId xmlns:p14="http://schemas.microsoft.com/office/powerpoint/2010/main" val="180307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2/4/25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8767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2/4/25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0235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2/4/25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06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2/4/25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97559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2/4/25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99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2/4/25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04070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2/4/25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28101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2/4/25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44158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2/4/25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38464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2/4/25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8255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2/4/25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02706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2/4/25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97959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a:extLst>
              <a:ext uri="{FF2B5EF4-FFF2-40B4-BE49-F238E27FC236}">
                <a16:creationId xmlns:a16="http://schemas.microsoft.com/office/drawing/2014/main" id="{355AB97E-B17B-38AF-CFC1-C8537AFEB20A}"/>
              </a:ext>
            </a:extLst>
          </p:cNvPr>
          <p:cNvPicPr>
            <a:picLocks noChangeAspect="1"/>
          </p:cNvPicPr>
          <p:nvPr/>
        </p:nvPicPr>
        <p:blipFill>
          <a:blip r:embed="rId2"/>
          <a:srcRect l="28248" r="13902" b="1"/>
          <a:stretch/>
        </p:blipFill>
        <p:spPr>
          <a:xfrm>
            <a:off x="5261956" y="10"/>
            <a:ext cx="6930043" cy="6857990"/>
          </a:xfrm>
          <a:prstGeom prst="rect">
            <a:avLst/>
          </a:prstGeom>
        </p:spPr>
      </p:pic>
      <p:sp>
        <p:nvSpPr>
          <p:cNvPr id="2" name="Title 1">
            <a:extLst>
              <a:ext uri="{FF2B5EF4-FFF2-40B4-BE49-F238E27FC236}">
                <a16:creationId xmlns:a16="http://schemas.microsoft.com/office/drawing/2014/main" id="{CA8D7DF8-3FC1-C254-F822-412F7A553147}"/>
              </a:ext>
            </a:extLst>
          </p:cNvPr>
          <p:cNvSpPr>
            <a:spLocks noGrp="1"/>
          </p:cNvSpPr>
          <p:nvPr>
            <p:ph type="ctrTitle"/>
          </p:nvPr>
        </p:nvSpPr>
        <p:spPr>
          <a:xfrm>
            <a:off x="514117" y="952500"/>
            <a:ext cx="4124557" cy="3524250"/>
          </a:xfrm>
        </p:spPr>
        <p:txBody>
          <a:bodyPr>
            <a:normAutofit/>
          </a:bodyPr>
          <a:lstStyle/>
          <a:p>
            <a:pPr>
              <a:lnSpc>
                <a:spcPct val="90000"/>
              </a:lnSpc>
            </a:pPr>
            <a:r>
              <a:rPr lang="en-US" sz="5800"/>
              <a:t>Principal Component Analysis (PCA)</a:t>
            </a:r>
          </a:p>
        </p:txBody>
      </p:sp>
      <p:cxnSp>
        <p:nvCxnSpPr>
          <p:cNvPr id="10" name="Straight Connector 9">
            <a:extLst>
              <a:ext uri="{FF2B5EF4-FFF2-40B4-BE49-F238E27FC236}">
                <a16:creationId xmlns:a16="http://schemas.microsoft.com/office/drawing/2014/main" id="{A2D508B3-A66C-833E-D929-8DC211635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088" y="488272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913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5149-D3CF-74A7-24A4-DBAEFF4CB9F2}"/>
              </a:ext>
            </a:extLst>
          </p:cNvPr>
          <p:cNvSpPr>
            <a:spLocks noGrp="1"/>
          </p:cNvSpPr>
          <p:nvPr>
            <p:ph type="title"/>
          </p:nvPr>
        </p:nvSpPr>
        <p:spPr/>
        <p:txBody>
          <a:bodyPr/>
          <a:lstStyle/>
          <a:p>
            <a:r>
              <a:rPr lang="en-US" dirty="0"/>
              <a:t>Feature selection</a:t>
            </a:r>
          </a:p>
        </p:txBody>
      </p:sp>
      <p:pic>
        <p:nvPicPr>
          <p:cNvPr id="4" name="Picture 3">
            <a:extLst>
              <a:ext uri="{FF2B5EF4-FFF2-40B4-BE49-F238E27FC236}">
                <a16:creationId xmlns:a16="http://schemas.microsoft.com/office/drawing/2014/main" id="{F2DDA400-A596-5D7E-FB46-9A80414317EB}"/>
              </a:ext>
            </a:extLst>
          </p:cNvPr>
          <p:cNvPicPr>
            <a:picLocks noChangeAspect="1"/>
          </p:cNvPicPr>
          <p:nvPr/>
        </p:nvPicPr>
        <p:blipFill>
          <a:blip r:embed="rId3"/>
          <a:stretch>
            <a:fillRect/>
          </a:stretch>
        </p:blipFill>
        <p:spPr>
          <a:xfrm>
            <a:off x="5938617" y="407654"/>
            <a:ext cx="4204189" cy="2839430"/>
          </a:xfrm>
          <a:prstGeom prst="rect">
            <a:avLst/>
          </a:prstGeom>
        </p:spPr>
      </p:pic>
      <p:pic>
        <p:nvPicPr>
          <p:cNvPr id="5" name="Picture 4">
            <a:extLst>
              <a:ext uri="{FF2B5EF4-FFF2-40B4-BE49-F238E27FC236}">
                <a16:creationId xmlns:a16="http://schemas.microsoft.com/office/drawing/2014/main" id="{481DCEF8-7CBA-B44D-372A-0FE3F271C709}"/>
              </a:ext>
            </a:extLst>
          </p:cNvPr>
          <p:cNvPicPr>
            <a:picLocks noChangeAspect="1"/>
          </p:cNvPicPr>
          <p:nvPr/>
        </p:nvPicPr>
        <p:blipFill>
          <a:blip r:embed="rId4"/>
          <a:stretch>
            <a:fillRect/>
          </a:stretch>
        </p:blipFill>
        <p:spPr>
          <a:xfrm>
            <a:off x="887437" y="3247084"/>
            <a:ext cx="7772400" cy="3306212"/>
          </a:xfrm>
          <a:prstGeom prst="rect">
            <a:avLst/>
          </a:prstGeom>
        </p:spPr>
      </p:pic>
    </p:spTree>
    <p:extLst>
      <p:ext uri="{BB962C8B-B14F-4D97-AF65-F5344CB8AC3E}">
        <p14:creationId xmlns:p14="http://schemas.microsoft.com/office/powerpoint/2010/main" val="350815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BFB1-DCF6-882B-3AA9-1BB5FD7D808A}"/>
              </a:ext>
            </a:extLst>
          </p:cNvPr>
          <p:cNvSpPr>
            <a:spLocks noGrp="1"/>
          </p:cNvSpPr>
          <p:nvPr>
            <p:ph type="title"/>
          </p:nvPr>
        </p:nvSpPr>
        <p:spPr/>
        <p:txBody>
          <a:bodyPr/>
          <a:lstStyle/>
          <a:p>
            <a:r>
              <a:rPr lang="en-US" dirty="0"/>
              <a:t>Feature Extraction</a:t>
            </a:r>
          </a:p>
        </p:txBody>
      </p:sp>
      <p:pic>
        <p:nvPicPr>
          <p:cNvPr id="4" name="Content Placeholder 3">
            <a:extLst>
              <a:ext uri="{FF2B5EF4-FFF2-40B4-BE49-F238E27FC236}">
                <a16:creationId xmlns:a16="http://schemas.microsoft.com/office/drawing/2014/main" id="{8533CA84-9928-B94B-9B49-E02517FF9662}"/>
              </a:ext>
            </a:extLst>
          </p:cNvPr>
          <p:cNvPicPr>
            <a:picLocks noGrp="1" noChangeAspect="1"/>
          </p:cNvPicPr>
          <p:nvPr>
            <p:ph idx="1"/>
          </p:nvPr>
        </p:nvPicPr>
        <p:blipFill>
          <a:blip r:embed="rId2"/>
          <a:stretch>
            <a:fillRect/>
          </a:stretch>
        </p:blipFill>
        <p:spPr>
          <a:xfrm>
            <a:off x="640080" y="2617886"/>
            <a:ext cx="3474186" cy="1377340"/>
          </a:xfrm>
          <a:prstGeom prst="rect">
            <a:avLst/>
          </a:prstGeom>
        </p:spPr>
      </p:pic>
      <p:pic>
        <p:nvPicPr>
          <p:cNvPr id="5" name="Picture 4">
            <a:extLst>
              <a:ext uri="{FF2B5EF4-FFF2-40B4-BE49-F238E27FC236}">
                <a16:creationId xmlns:a16="http://schemas.microsoft.com/office/drawing/2014/main" id="{648BFE41-203A-C66F-5269-577F1BEBB7C5}"/>
              </a:ext>
            </a:extLst>
          </p:cNvPr>
          <p:cNvPicPr>
            <a:picLocks noChangeAspect="1"/>
          </p:cNvPicPr>
          <p:nvPr/>
        </p:nvPicPr>
        <p:blipFill>
          <a:blip r:embed="rId3"/>
          <a:stretch>
            <a:fillRect/>
          </a:stretch>
        </p:blipFill>
        <p:spPr>
          <a:xfrm>
            <a:off x="4114266" y="3869144"/>
            <a:ext cx="7772400" cy="2561852"/>
          </a:xfrm>
          <a:prstGeom prst="rect">
            <a:avLst/>
          </a:prstGeom>
        </p:spPr>
      </p:pic>
      <p:sp>
        <p:nvSpPr>
          <p:cNvPr id="6" name="TextBox 5">
            <a:extLst>
              <a:ext uri="{FF2B5EF4-FFF2-40B4-BE49-F238E27FC236}">
                <a16:creationId xmlns:a16="http://schemas.microsoft.com/office/drawing/2014/main" id="{17FAB4C3-96B2-BD17-F9F0-7353D53FB322}"/>
              </a:ext>
            </a:extLst>
          </p:cNvPr>
          <p:cNvSpPr txBox="1"/>
          <p:nvPr/>
        </p:nvSpPr>
        <p:spPr>
          <a:xfrm>
            <a:off x="1567543" y="4480560"/>
            <a:ext cx="1107996" cy="369332"/>
          </a:xfrm>
          <a:prstGeom prst="rect">
            <a:avLst/>
          </a:prstGeom>
          <a:noFill/>
        </p:spPr>
        <p:txBody>
          <a:bodyPr wrap="none" rtlCol="0">
            <a:spAutoFit/>
          </a:bodyPr>
          <a:lstStyle/>
          <a:p>
            <a:r>
              <a:rPr lang="en-US" dirty="0">
                <a:solidFill>
                  <a:srgbClr val="FF0000"/>
                </a:solidFill>
              </a:rPr>
              <a:t>4D </a:t>
            </a:r>
            <a:r>
              <a:rPr lang="en-US" dirty="0">
                <a:solidFill>
                  <a:srgbClr val="FF0000"/>
                </a:solidFill>
                <a:sym typeface="Wingdings" pitchFamily="2" charset="2"/>
              </a:rPr>
              <a:t> 2D</a:t>
            </a:r>
            <a:endParaRPr lang="en-US" dirty="0">
              <a:solidFill>
                <a:srgbClr val="FF0000"/>
              </a:solidFill>
            </a:endParaRPr>
          </a:p>
        </p:txBody>
      </p:sp>
    </p:spTree>
    <p:extLst>
      <p:ext uri="{BB962C8B-B14F-4D97-AF65-F5344CB8AC3E}">
        <p14:creationId xmlns:p14="http://schemas.microsoft.com/office/powerpoint/2010/main" val="325319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128D-D9CC-A897-52CF-E3AB541786B0}"/>
              </a:ext>
            </a:extLst>
          </p:cNvPr>
          <p:cNvSpPr>
            <a:spLocks noGrp="1"/>
          </p:cNvSpPr>
          <p:nvPr>
            <p:ph type="title"/>
          </p:nvPr>
        </p:nvSpPr>
        <p:spPr/>
        <p:txBody>
          <a:bodyPr/>
          <a:lstStyle/>
          <a:p>
            <a:r>
              <a:rPr lang="en-US" b="1" dirty="0"/>
              <a:t>Principal Component Analysis (PCA)</a:t>
            </a:r>
            <a:endParaRPr lang="en-US" dirty="0"/>
          </a:p>
        </p:txBody>
      </p:sp>
      <p:sp>
        <p:nvSpPr>
          <p:cNvPr id="3" name="Content Placeholder 2">
            <a:extLst>
              <a:ext uri="{FF2B5EF4-FFF2-40B4-BE49-F238E27FC236}">
                <a16:creationId xmlns:a16="http://schemas.microsoft.com/office/drawing/2014/main" id="{CFA4945C-BF12-DF1F-D826-0A1069333E91}"/>
              </a:ext>
            </a:extLst>
          </p:cNvPr>
          <p:cNvSpPr>
            <a:spLocks noGrp="1"/>
          </p:cNvSpPr>
          <p:nvPr>
            <p:ph idx="1"/>
          </p:nvPr>
        </p:nvSpPr>
        <p:spPr/>
        <p:txBody>
          <a:bodyPr>
            <a:normAutofit lnSpcReduction="10000"/>
          </a:bodyPr>
          <a:lstStyle/>
          <a:p>
            <a:r>
              <a:rPr lang="en-US" b="1" dirty="0"/>
              <a:t>PCA</a:t>
            </a:r>
            <a:r>
              <a:rPr lang="en-US" dirty="0"/>
              <a:t> is a dimensionality reduction technique that transforms a high-dimensional dataset into a lower-dimensional space while preserving as much variance as possible.</a:t>
            </a:r>
          </a:p>
          <a:p>
            <a:r>
              <a:rPr lang="en-US" b="1" dirty="0"/>
              <a:t>Steps in PCA</a:t>
            </a:r>
            <a:r>
              <a:rPr lang="en-US" dirty="0"/>
              <a:t>:</a:t>
            </a:r>
          </a:p>
          <a:p>
            <a:pPr>
              <a:buFont typeface="+mj-lt"/>
              <a:buAutoNum type="arabicPeriod"/>
            </a:pPr>
            <a:r>
              <a:rPr lang="en-US" dirty="0"/>
              <a:t>Standardize the data.</a:t>
            </a:r>
          </a:p>
          <a:p>
            <a:pPr>
              <a:buFont typeface="+mj-lt"/>
              <a:buAutoNum type="arabicPeriod"/>
            </a:pPr>
            <a:r>
              <a:rPr lang="en-US" dirty="0"/>
              <a:t>Compute the covariance matrix.</a:t>
            </a:r>
          </a:p>
          <a:p>
            <a:pPr>
              <a:buFont typeface="+mj-lt"/>
              <a:buAutoNum type="arabicPeriod"/>
            </a:pPr>
            <a:r>
              <a:rPr lang="en-US" dirty="0"/>
              <a:t>Perform eigen decomposition of the covariance matrix to get eigenvalues (variance) and eigenvectors (principal components).</a:t>
            </a:r>
          </a:p>
          <a:p>
            <a:pPr>
              <a:buFont typeface="+mj-lt"/>
              <a:buAutoNum type="arabicPeriod"/>
            </a:pPr>
            <a:r>
              <a:rPr lang="en-US" dirty="0"/>
              <a:t>Project the data onto the new principal component axes.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58554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80B9-BB30-B82E-6CD8-2FBE7542914E}"/>
              </a:ext>
            </a:extLst>
          </p:cNvPr>
          <p:cNvSpPr>
            <a:spLocks noGrp="1"/>
          </p:cNvSpPr>
          <p:nvPr>
            <p:ph type="title"/>
          </p:nvPr>
        </p:nvSpPr>
        <p:spPr/>
        <p:txBody>
          <a:bodyPr/>
          <a:lstStyle/>
          <a:p>
            <a:r>
              <a:rPr lang="en-US" dirty="0"/>
              <a:t>Dimensionality reduction</a:t>
            </a:r>
          </a:p>
        </p:txBody>
      </p:sp>
      <p:pic>
        <p:nvPicPr>
          <p:cNvPr id="4" name="Picture 3">
            <a:extLst>
              <a:ext uri="{FF2B5EF4-FFF2-40B4-BE49-F238E27FC236}">
                <a16:creationId xmlns:a16="http://schemas.microsoft.com/office/drawing/2014/main" id="{AA9D80CD-2057-8602-1982-A038F4E14190}"/>
              </a:ext>
            </a:extLst>
          </p:cNvPr>
          <p:cNvPicPr>
            <a:picLocks noChangeAspect="1"/>
          </p:cNvPicPr>
          <p:nvPr/>
        </p:nvPicPr>
        <p:blipFill>
          <a:blip r:embed="rId3"/>
          <a:stretch>
            <a:fillRect/>
          </a:stretch>
        </p:blipFill>
        <p:spPr>
          <a:xfrm>
            <a:off x="4830001" y="2616590"/>
            <a:ext cx="5945098" cy="3930052"/>
          </a:xfrm>
          <a:prstGeom prst="rect">
            <a:avLst/>
          </a:prstGeom>
        </p:spPr>
      </p:pic>
      <p:sp>
        <p:nvSpPr>
          <p:cNvPr id="5" name="TextBox 4">
            <a:extLst>
              <a:ext uri="{FF2B5EF4-FFF2-40B4-BE49-F238E27FC236}">
                <a16:creationId xmlns:a16="http://schemas.microsoft.com/office/drawing/2014/main" id="{D7D0BD3A-8CE6-A11A-0F80-8FEF28D337A3}"/>
              </a:ext>
            </a:extLst>
          </p:cNvPr>
          <p:cNvSpPr txBox="1"/>
          <p:nvPr/>
        </p:nvSpPr>
        <p:spPr>
          <a:xfrm>
            <a:off x="1195754" y="2616591"/>
            <a:ext cx="2223686" cy="369332"/>
          </a:xfrm>
          <a:prstGeom prst="rect">
            <a:avLst/>
          </a:prstGeom>
          <a:noFill/>
        </p:spPr>
        <p:txBody>
          <a:bodyPr wrap="none" rtlCol="0">
            <a:spAutoFit/>
          </a:bodyPr>
          <a:lstStyle/>
          <a:p>
            <a:r>
              <a:rPr lang="en-US" b="1" dirty="0">
                <a:solidFill>
                  <a:srgbClr val="FF0000"/>
                </a:solidFill>
              </a:rPr>
              <a:t>Loss of information</a:t>
            </a:r>
          </a:p>
        </p:txBody>
      </p:sp>
    </p:spTree>
    <p:extLst>
      <p:ext uri="{BB962C8B-B14F-4D97-AF65-F5344CB8AC3E}">
        <p14:creationId xmlns:p14="http://schemas.microsoft.com/office/powerpoint/2010/main" val="347703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594B-B894-7ECB-CAFA-3BD7B2C18989}"/>
              </a:ext>
            </a:extLst>
          </p:cNvPr>
          <p:cNvSpPr>
            <a:spLocks noGrp="1"/>
          </p:cNvSpPr>
          <p:nvPr>
            <p:ph type="title"/>
          </p:nvPr>
        </p:nvSpPr>
        <p:spPr/>
        <p:txBody>
          <a:bodyPr/>
          <a:lstStyle/>
          <a:p>
            <a:r>
              <a:rPr lang="en-US" dirty="0"/>
              <a:t>PCA</a:t>
            </a:r>
          </a:p>
        </p:txBody>
      </p:sp>
      <p:pic>
        <p:nvPicPr>
          <p:cNvPr id="4" name="Picture 3">
            <a:extLst>
              <a:ext uri="{FF2B5EF4-FFF2-40B4-BE49-F238E27FC236}">
                <a16:creationId xmlns:a16="http://schemas.microsoft.com/office/drawing/2014/main" id="{FAF3D692-2E01-4B79-24AA-E23F87C9CE14}"/>
              </a:ext>
            </a:extLst>
          </p:cNvPr>
          <p:cNvPicPr>
            <a:picLocks noChangeAspect="1"/>
          </p:cNvPicPr>
          <p:nvPr/>
        </p:nvPicPr>
        <p:blipFill>
          <a:blip r:embed="rId3"/>
          <a:stretch>
            <a:fillRect/>
          </a:stretch>
        </p:blipFill>
        <p:spPr>
          <a:xfrm>
            <a:off x="2870981" y="1659776"/>
            <a:ext cx="5907258" cy="4213485"/>
          </a:xfrm>
          <a:prstGeom prst="rect">
            <a:avLst/>
          </a:prstGeom>
        </p:spPr>
      </p:pic>
    </p:spTree>
    <p:extLst>
      <p:ext uri="{BB962C8B-B14F-4D97-AF65-F5344CB8AC3E}">
        <p14:creationId xmlns:p14="http://schemas.microsoft.com/office/powerpoint/2010/main" val="4209263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AC63-D2AC-3473-F18A-7ACC9C221A40}"/>
              </a:ext>
            </a:extLst>
          </p:cNvPr>
          <p:cNvSpPr>
            <a:spLocks noGrp="1"/>
          </p:cNvSpPr>
          <p:nvPr>
            <p:ph type="title"/>
          </p:nvPr>
        </p:nvSpPr>
        <p:spPr/>
        <p:txBody>
          <a:bodyPr/>
          <a:lstStyle/>
          <a:p>
            <a:r>
              <a:rPr lang="en-US" dirty="0"/>
              <a:t>Goal of the PCA: Finding the Best Line</a:t>
            </a:r>
          </a:p>
        </p:txBody>
      </p:sp>
      <p:sp>
        <p:nvSpPr>
          <p:cNvPr id="3" name="Content Placeholder 2">
            <a:extLst>
              <a:ext uri="{FF2B5EF4-FFF2-40B4-BE49-F238E27FC236}">
                <a16:creationId xmlns:a16="http://schemas.microsoft.com/office/drawing/2014/main" id="{9D6679D5-ED13-A404-4FBB-C951638F284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2844229-7FAB-B9A8-9334-EDCDC4ECEC01}"/>
              </a:ext>
            </a:extLst>
          </p:cNvPr>
          <p:cNvPicPr>
            <a:picLocks noChangeAspect="1"/>
          </p:cNvPicPr>
          <p:nvPr/>
        </p:nvPicPr>
        <p:blipFill>
          <a:blip r:embed="rId3"/>
          <a:stretch>
            <a:fillRect/>
          </a:stretch>
        </p:blipFill>
        <p:spPr>
          <a:xfrm>
            <a:off x="2772507" y="2282377"/>
            <a:ext cx="5907258" cy="4213485"/>
          </a:xfrm>
          <a:prstGeom prst="rect">
            <a:avLst/>
          </a:prstGeom>
        </p:spPr>
      </p:pic>
    </p:spTree>
    <p:extLst>
      <p:ext uri="{BB962C8B-B14F-4D97-AF65-F5344CB8AC3E}">
        <p14:creationId xmlns:p14="http://schemas.microsoft.com/office/powerpoint/2010/main" val="1780100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F35C-9C71-DABB-0100-25CF26E74A98}"/>
              </a:ext>
            </a:extLst>
          </p:cNvPr>
          <p:cNvSpPr>
            <a:spLocks noGrp="1"/>
          </p:cNvSpPr>
          <p:nvPr>
            <p:ph type="title"/>
          </p:nvPr>
        </p:nvSpPr>
        <p:spPr>
          <a:xfrm>
            <a:off x="1455816" y="355155"/>
            <a:ext cx="10890929" cy="1097280"/>
          </a:xfrm>
        </p:spPr>
        <p:txBody>
          <a:bodyPr/>
          <a:lstStyle/>
          <a:p>
            <a:r>
              <a:rPr lang="en-US" dirty="0"/>
              <a:t>Step 1: Projection to Scalars</a:t>
            </a:r>
          </a:p>
        </p:txBody>
      </p:sp>
      <p:cxnSp>
        <p:nvCxnSpPr>
          <p:cNvPr id="5" name="Straight Connector 4">
            <a:extLst>
              <a:ext uri="{FF2B5EF4-FFF2-40B4-BE49-F238E27FC236}">
                <a16:creationId xmlns:a16="http://schemas.microsoft.com/office/drawing/2014/main" id="{E1A5C9FD-72EC-93E7-661A-1227322C33C6}"/>
              </a:ext>
            </a:extLst>
          </p:cNvPr>
          <p:cNvCxnSpPr>
            <a:cxnSpLocks/>
          </p:cNvCxnSpPr>
          <p:nvPr/>
        </p:nvCxnSpPr>
        <p:spPr>
          <a:xfrm>
            <a:off x="2771336" y="2729132"/>
            <a:ext cx="0" cy="34043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4EFC884-8DA4-86AA-DCE1-7CC29CB357E4}"/>
              </a:ext>
            </a:extLst>
          </p:cNvPr>
          <p:cNvCxnSpPr>
            <a:cxnSpLocks/>
          </p:cNvCxnSpPr>
          <p:nvPr/>
        </p:nvCxnSpPr>
        <p:spPr>
          <a:xfrm flipH="1">
            <a:off x="2771336" y="6133513"/>
            <a:ext cx="43187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CBD4F3-20EF-7ED2-1F27-25DBBED959F6}"/>
              </a:ext>
            </a:extLst>
          </p:cNvPr>
          <p:cNvSpPr txBox="1"/>
          <p:nvPr/>
        </p:nvSpPr>
        <p:spPr>
          <a:xfrm>
            <a:off x="4780685" y="6133513"/>
            <a:ext cx="30008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EAAEDBEE-7E0F-A176-9449-94C492F6C29A}"/>
              </a:ext>
            </a:extLst>
          </p:cNvPr>
          <p:cNvSpPr txBox="1"/>
          <p:nvPr/>
        </p:nvSpPr>
        <p:spPr>
          <a:xfrm>
            <a:off x="2344630" y="4174587"/>
            <a:ext cx="292068" cy="369332"/>
          </a:xfrm>
          <a:prstGeom prst="rect">
            <a:avLst/>
          </a:prstGeom>
          <a:noFill/>
        </p:spPr>
        <p:txBody>
          <a:bodyPr wrap="none" rtlCol="0">
            <a:spAutoFit/>
          </a:bodyPr>
          <a:lstStyle/>
          <a:p>
            <a:r>
              <a:rPr lang="en-US" dirty="0"/>
              <a:t>y</a:t>
            </a:r>
          </a:p>
        </p:txBody>
      </p:sp>
      <p:cxnSp>
        <p:nvCxnSpPr>
          <p:cNvPr id="15" name="Straight Connector 14">
            <a:extLst>
              <a:ext uri="{FF2B5EF4-FFF2-40B4-BE49-F238E27FC236}">
                <a16:creationId xmlns:a16="http://schemas.microsoft.com/office/drawing/2014/main" id="{F6FA669A-4D35-9D85-5428-CC43E65AC334}"/>
              </a:ext>
            </a:extLst>
          </p:cNvPr>
          <p:cNvCxnSpPr/>
          <p:nvPr/>
        </p:nvCxnSpPr>
        <p:spPr>
          <a:xfrm flipV="1">
            <a:off x="2771336" y="3429000"/>
            <a:ext cx="1069144" cy="27045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F068F4E-F784-1FE4-F33D-D53F142CFF82}"/>
              </a:ext>
            </a:extLst>
          </p:cNvPr>
          <p:cNvSpPr txBox="1"/>
          <p:nvPr/>
        </p:nvSpPr>
        <p:spPr>
          <a:xfrm>
            <a:off x="3548835" y="3059667"/>
            <a:ext cx="1023037" cy="369332"/>
          </a:xfrm>
          <a:prstGeom prst="rect">
            <a:avLst/>
          </a:prstGeom>
          <a:noFill/>
        </p:spPr>
        <p:txBody>
          <a:bodyPr wrap="none" rtlCol="0">
            <a:spAutoFit/>
          </a:bodyPr>
          <a:lstStyle/>
          <a:p>
            <a:r>
              <a:rPr lang="en-US" b="1" dirty="0"/>
              <a:t>P(x</a:t>
            </a:r>
            <a:r>
              <a:rPr lang="en-US" b="1" baseline="-25000" dirty="0"/>
              <a:t>1</a:t>
            </a:r>
            <a:r>
              <a:rPr lang="en-US" b="1" dirty="0"/>
              <a:t> ,y</a:t>
            </a:r>
            <a:r>
              <a:rPr lang="en-US" b="1" baseline="-25000" dirty="0"/>
              <a:t>1</a:t>
            </a:r>
            <a:r>
              <a:rPr lang="en-US" b="1" dirty="0"/>
              <a:t>)</a:t>
            </a:r>
          </a:p>
        </p:txBody>
      </p:sp>
      <p:cxnSp>
        <p:nvCxnSpPr>
          <p:cNvPr id="18" name="Straight Connector 17">
            <a:extLst>
              <a:ext uri="{FF2B5EF4-FFF2-40B4-BE49-F238E27FC236}">
                <a16:creationId xmlns:a16="http://schemas.microsoft.com/office/drawing/2014/main" id="{9DFBDB74-5BE3-4082-1346-8A82BE5D7E42}"/>
              </a:ext>
            </a:extLst>
          </p:cNvPr>
          <p:cNvCxnSpPr/>
          <p:nvPr/>
        </p:nvCxnSpPr>
        <p:spPr>
          <a:xfrm flipV="1">
            <a:off x="2771336" y="3428999"/>
            <a:ext cx="3151162" cy="270451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2EFFD5-AB95-2D91-90E8-396BA31A120F}"/>
              </a:ext>
            </a:extLst>
          </p:cNvPr>
          <p:cNvCxnSpPr/>
          <p:nvPr/>
        </p:nvCxnSpPr>
        <p:spPr>
          <a:xfrm>
            <a:off x="3840480" y="3428999"/>
            <a:ext cx="940205" cy="1002323"/>
          </a:xfrm>
          <a:prstGeom prst="line">
            <a:avLst/>
          </a:prstGeom>
          <a:ln w="34925">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493137-16F7-9DDB-7496-8BEFE0DBCFAA}"/>
              </a:ext>
            </a:extLst>
          </p:cNvPr>
          <p:cNvSpPr txBox="1"/>
          <p:nvPr/>
        </p:nvSpPr>
        <p:spPr>
          <a:xfrm>
            <a:off x="4765438" y="4431322"/>
            <a:ext cx="378630" cy="369332"/>
          </a:xfrm>
          <a:prstGeom prst="rect">
            <a:avLst/>
          </a:prstGeom>
          <a:noFill/>
        </p:spPr>
        <p:txBody>
          <a:bodyPr wrap="none" rtlCol="0">
            <a:spAutoFit/>
          </a:bodyPr>
          <a:lstStyle/>
          <a:p>
            <a:r>
              <a:rPr lang="en-US" b="1" dirty="0"/>
              <a:t>P’</a:t>
            </a:r>
          </a:p>
        </p:txBody>
      </p:sp>
      <p:sp>
        <p:nvSpPr>
          <p:cNvPr id="22" name="TextBox 21">
            <a:extLst>
              <a:ext uri="{FF2B5EF4-FFF2-40B4-BE49-F238E27FC236}">
                <a16:creationId xmlns:a16="http://schemas.microsoft.com/office/drawing/2014/main" id="{8CA54563-9F46-BD16-D11F-628753320DB6}"/>
              </a:ext>
            </a:extLst>
          </p:cNvPr>
          <p:cNvSpPr txBox="1"/>
          <p:nvPr/>
        </p:nvSpPr>
        <p:spPr>
          <a:xfrm>
            <a:off x="6024045" y="3126488"/>
            <a:ext cx="312906" cy="369332"/>
          </a:xfrm>
          <a:prstGeom prst="rect">
            <a:avLst/>
          </a:prstGeom>
          <a:noFill/>
        </p:spPr>
        <p:txBody>
          <a:bodyPr wrap="none" rtlCol="0">
            <a:spAutoFit/>
          </a:bodyPr>
          <a:lstStyle/>
          <a:p>
            <a:r>
              <a:rPr lang="en-US" b="1" dirty="0"/>
              <a:t>u</a:t>
            </a:r>
          </a:p>
        </p:txBody>
      </p:sp>
      <p:pic>
        <p:nvPicPr>
          <p:cNvPr id="23" name="Picture 22">
            <a:extLst>
              <a:ext uri="{FF2B5EF4-FFF2-40B4-BE49-F238E27FC236}">
                <a16:creationId xmlns:a16="http://schemas.microsoft.com/office/drawing/2014/main" id="{7697136C-1864-642B-571D-FB61A0207C1C}"/>
              </a:ext>
            </a:extLst>
          </p:cNvPr>
          <p:cNvPicPr>
            <a:picLocks noChangeAspect="1"/>
          </p:cNvPicPr>
          <p:nvPr/>
        </p:nvPicPr>
        <p:blipFill>
          <a:blip r:embed="rId3"/>
          <a:stretch>
            <a:fillRect/>
          </a:stretch>
        </p:blipFill>
        <p:spPr>
          <a:xfrm>
            <a:off x="7360603" y="2920483"/>
            <a:ext cx="1701800" cy="647700"/>
          </a:xfrm>
          <a:prstGeom prst="rect">
            <a:avLst/>
          </a:prstGeom>
        </p:spPr>
      </p:pic>
      <p:pic>
        <p:nvPicPr>
          <p:cNvPr id="24" name="Picture 23">
            <a:extLst>
              <a:ext uri="{FF2B5EF4-FFF2-40B4-BE49-F238E27FC236}">
                <a16:creationId xmlns:a16="http://schemas.microsoft.com/office/drawing/2014/main" id="{519ECA3E-01AC-FA96-4405-B35304DA2A9F}"/>
              </a:ext>
            </a:extLst>
          </p:cNvPr>
          <p:cNvPicPr>
            <a:picLocks noChangeAspect="1"/>
          </p:cNvPicPr>
          <p:nvPr/>
        </p:nvPicPr>
        <p:blipFill>
          <a:blip r:embed="rId4"/>
          <a:stretch>
            <a:fillRect/>
          </a:stretch>
        </p:blipFill>
        <p:spPr>
          <a:xfrm>
            <a:off x="6604958" y="3833394"/>
            <a:ext cx="4914890" cy="369327"/>
          </a:xfrm>
          <a:prstGeom prst="rect">
            <a:avLst/>
          </a:prstGeom>
        </p:spPr>
      </p:pic>
      <p:sp>
        <p:nvSpPr>
          <p:cNvPr id="25" name="TextBox 24">
            <a:extLst>
              <a:ext uri="{FF2B5EF4-FFF2-40B4-BE49-F238E27FC236}">
                <a16:creationId xmlns:a16="http://schemas.microsoft.com/office/drawing/2014/main" id="{AEB5793F-80A5-3119-96C0-2FC4AF8B467B}"/>
              </a:ext>
            </a:extLst>
          </p:cNvPr>
          <p:cNvSpPr txBox="1"/>
          <p:nvPr/>
        </p:nvSpPr>
        <p:spPr>
          <a:xfrm>
            <a:off x="4754880" y="3277772"/>
            <a:ext cx="288862" cy="369332"/>
          </a:xfrm>
          <a:prstGeom prst="rect">
            <a:avLst/>
          </a:prstGeom>
          <a:noFill/>
        </p:spPr>
        <p:txBody>
          <a:bodyPr wrap="none" rtlCol="0">
            <a:spAutoFit/>
          </a:bodyPr>
          <a:lstStyle/>
          <a:p>
            <a:r>
              <a:rPr lang="en-US" b="1" dirty="0">
                <a:solidFill>
                  <a:srgbClr val="0070C0"/>
                </a:solidFill>
              </a:rPr>
              <a:t>*</a:t>
            </a:r>
          </a:p>
        </p:txBody>
      </p:sp>
      <p:sp>
        <p:nvSpPr>
          <p:cNvPr id="26" name="TextBox 25">
            <a:extLst>
              <a:ext uri="{FF2B5EF4-FFF2-40B4-BE49-F238E27FC236}">
                <a16:creationId xmlns:a16="http://schemas.microsoft.com/office/drawing/2014/main" id="{B9D0D449-9B40-3DEF-61F3-F840CD64CAA5}"/>
              </a:ext>
            </a:extLst>
          </p:cNvPr>
          <p:cNvSpPr txBox="1"/>
          <p:nvPr/>
        </p:nvSpPr>
        <p:spPr>
          <a:xfrm>
            <a:off x="3812345" y="4023360"/>
            <a:ext cx="288862" cy="369332"/>
          </a:xfrm>
          <a:prstGeom prst="rect">
            <a:avLst/>
          </a:prstGeom>
          <a:noFill/>
        </p:spPr>
        <p:txBody>
          <a:bodyPr wrap="none" rtlCol="0">
            <a:spAutoFit/>
          </a:bodyPr>
          <a:lstStyle/>
          <a:p>
            <a:r>
              <a:rPr lang="en-US" b="1" dirty="0">
                <a:solidFill>
                  <a:srgbClr val="0070C0"/>
                </a:solidFill>
              </a:rPr>
              <a:t>*</a:t>
            </a:r>
          </a:p>
        </p:txBody>
      </p:sp>
      <p:sp>
        <p:nvSpPr>
          <p:cNvPr id="27" name="TextBox 26">
            <a:extLst>
              <a:ext uri="{FF2B5EF4-FFF2-40B4-BE49-F238E27FC236}">
                <a16:creationId xmlns:a16="http://schemas.microsoft.com/office/drawing/2014/main" id="{1021978F-A9AC-6EFB-CCC9-3EFBAC047C1B}"/>
              </a:ext>
            </a:extLst>
          </p:cNvPr>
          <p:cNvSpPr txBox="1"/>
          <p:nvPr/>
        </p:nvSpPr>
        <p:spPr>
          <a:xfrm>
            <a:off x="3249637" y="3530991"/>
            <a:ext cx="288862" cy="369332"/>
          </a:xfrm>
          <a:prstGeom prst="rect">
            <a:avLst/>
          </a:prstGeom>
          <a:noFill/>
        </p:spPr>
        <p:txBody>
          <a:bodyPr wrap="none" rtlCol="0">
            <a:spAutoFit/>
          </a:bodyPr>
          <a:lstStyle/>
          <a:p>
            <a:r>
              <a:rPr lang="en-US" b="1" dirty="0">
                <a:solidFill>
                  <a:srgbClr val="0070C0"/>
                </a:solidFill>
              </a:rPr>
              <a:t>*</a:t>
            </a:r>
          </a:p>
        </p:txBody>
      </p:sp>
      <p:sp>
        <p:nvSpPr>
          <p:cNvPr id="28" name="TextBox 27">
            <a:extLst>
              <a:ext uri="{FF2B5EF4-FFF2-40B4-BE49-F238E27FC236}">
                <a16:creationId xmlns:a16="http://schemas.microsoft.com/office/drawing/2014/main" id="{54062067-49E3-1684-6B3B-0BD83028C23A}"/>
              </a:ext>
            </a:extLst>
          </p:cNvPr>
          <p:cNvSpPr txBox="1"/>
          <p:nvPr/>
        </p:nvSpPr>
        <p:spPr>
          <a:xfrm>
            <a:off x="3094892" y="4149969"/>
            <a:ext cx="288862" cy="369332"/>
          </a:xfrm>
          <a:prstGeom prst="rect">
            <a:avLst/>
          </a:prstGeom>
          <a:noFill/>
        </p:spPr>
        <p:txBody>
          <a:bodyPr wrap="none" rtlCol="0">
            <a:spAutoFit/>
          </a:bodyPr>
          <a:lstStyle/>
          <a:p>
            <a:r>
              <a:rPr lang="en-US" b="1" dirty="0">
                <a:solidFill>
                  <a:srgbClr val="0070C0"/>
                </a:solidFill>
              </a:rPr>
              <a:t>*</a:t>
            </a:r>
          </a:p>
        </p:txBody>
      </p:sp>
      <p:sp>
        <p:nvSpPr>
          <p:cNvPr id="29" name="TextBox 28">
            <a:extLst>
              <a:ext uri="{FF2B5EF4-FFF2-40B4-BE49-F238E27FC236}">
                <a16:creationId xmlns:a16="http://schemas.microsoft.com/office/drawing/2014/main" id="{A8F869E7-FEE3-1B0B-D62C-9F97E817495D}"/>
              </a:ext>
            </a:extLst>
          </p:cNvPr>
          <p:cNvSpPr txBox="1"/>
          <p:nvPr/>
        </p:nvSpPr>
        <p:spPr>
          <a:xfrm>
            <a:off x="3657600" y="4712677"/>
            <a:ext cx="288862" cy="369332"/>
          </a:xfrm>
          <a:prstGeom prst="rect">
            <a:avLst/>
          </a:prstGeom>
          <a:noFill/>
        </p:spPr>
        <p:txBody>
          <a:bodyPr wrap="none" rtlCol="0">
            <a:spAutoFit/>
          </a:bodyPr>
          <a:lstStyle/>
          <a:p>
            <a:r>
              <a:rPr lang="en-US" b="1" dirty="0">
                <a:solidFill>
                  <a:srgbClr val="0070C0"/>
                </a:solidFill>
              </a:rPr>
              <a:t>*</a:t>
            </a:r>
          </a:p>
        </p:txBody>
      </p:sp>
      <p:sp>
        <p:nvSpPr>
          <p:cNvPr id="30" name="TextBox 29">
            <a:extLst>
              <a:ext uri="{FF2B5EF4-FFF2-40B4-BE49-F238E27FC236}">
                <a16:creationId xmlns:a16="http://schemas.microsoft.com/office/drawing/2014/main" id="{61646CCD-3E31-953D-CA71-98B8CCDDE83A}"/>
              </a:ext>
            </a:extLst>
          </p:cNvPr>
          <p:cNvSpPr txBox="1"/>
          <p:nvPr/>
        </p:nvSpPr>
        <p:spPr>
          <a:xfrm>
            <a:off x="3698455" y="3346325"/>
            <a:ext cx="288862" cy="369332"/>
          </a:xfrm>
          <a:prstGeom prst="rect">
            <a:avLst/>
          </a:prstGeom>
          <a:noFill/>
        </p:spPr>
        <p:txBody>
          <a:bodyPr wrap="none" rtlCol="0">
            <a:spAutoFit/>
          </a:bodyPr>
          <a:lstStyle/>
          <a:p>
            <a:r>
              <a:rPr lang="en-US" b="1" dirty="0">
                <a:solidFill>
                  <a:srgbClr val="0070C0"/>
                </a:solidFill>
              </a:rPr>
              <a:t>*</a:t>
            </a:r>
          </a:p>
        </p:txBody>
      </p:sp>
      <p:sp>
        <p:nvSpPr>
          <p:cNvPr id="31" name="TextBox 30">
            <a:extLst>
              <a:ext uri="{FF2B5EF4-FFF2-40B4-BE49-F238E27FC236}">
                <a16:creationId xmlns:a16="http://schemas.microsoft.com/office/drawing/2014/main" id="{D7DB3A9F-24BC-7143-036B-95CE0E9FBC3F}"/>
              </a:ext>
            </a:extLst>
          </p:cNvPr>
          <p:cNvSpPr txBox="1"/>
          <p:nvPr/>
        </p:nvSpPr>
        <p:spPr>
          <a:xfrm>
            <a:off x="5641145" y="4093698"/>
            <a:ext cx="288862" cy="369332"/>
          </a:xfrm>
          <a:prstGeom prst="rect">
            <a:avLst/>
          </a:prstGeom>
          <a:noFill/>
        </p:spPr>
        <p:txBody>
          <a:bodyPr wrap="none" rtlCol="0">
            <a:spAutoFit/>
          </a:bodyPr>
          <a:lstStyle/>
          <a:p>
            <a:r>
              <a:rPr lang="en-US" b="1" dirty="0">
                <a:solidFill>
                  <a:srgbClr val="0070C0"/>
                </a:solidFill>
              </a:rPr>
              <a:t>*</a:t>
            </a:r>
          </a:p>
        </p:txBody>
      </p:sp>
      <p:sp>
        <p:nvSpPr>
          <p:cNvPr id="32" name="TextBox 31">
            <a:extLst>
              <a:ext uri="{FF2B5EF4-FFF2-40B4-BE49-F238E27FC236}">
                <a16:creationId xmlns:a16="http://schemas.microsoft.com/office/drawing/2014/main" id="{95429A3F-BEB6-2B0F-B637-D63E1C2E6173}"/>
              </a:ext>
            </a:extLst>
          </p:cNvPr>
          <p:cNvSpPr txBox="1"/>
          <p:nvPr/>
        </p:nvSpPr>
        <p:spPr>
          <a:xfrm>
            <a:off x="4628271" y="5289452"/>
            <a:ext cx="288862" cy="369332"/>
          </a:xfrm>
          <a:prstGeom prst="rect">
            <a:avLst/>
          </a:prstGeom>
          <a:noFill/>
        </p:spPr>
        <p:txBody>
          <a:bodyPr wrap="none" rtlCol="0">
            <a:spAutoFit/>
          </a:bodyPr>
          <a:lstStyle/>
          <a:p>
            <a:r>
              <a:rPr lang="en-US" b="1" dirty="0">
                <a:solidFill>
                  <a:srgbClr val="0070C0"/>
                </a:solidFill>
              </a:rPr>
              <a:t>*</a:t>
            </a:r>
          </a:p>
        </p:txBody>
      </p:sp>
      <p:sp>
        <p:nvSpPr>
          <p:cNvPr id="33" name="TextBox 32">
            <a:extLst>
              <a:ext uri="{FF2B5EF4-FFF2-40B4-BE49-F238E27FC236}">
                <a16:creationId xmlns:a16="http://schemas.microsoft.com/office/drawing/2014/main" id="{6FFCD2DA-29CC-5A4D-7A7F-5F438290B904}"/>
              </a:ext>
            </a:extLst>
          </p:cNvPr>
          <p:cNvSpPr txBox="1"/>
          <p:nvPr/>
        </p:nvSpPr>
        <p:spPr>
          <a:xfrm>
            <a:off x="4079631" y="5472332"/>
            <a:ext cx="288862" cy="369332"/>
          </a:xfrm>
          <a:prstGeom prst="rect">
            <a:avLst/>
          </a:prstGeom>
          <a:noFill/>
        </p:spPr>
        <p:txBody>
          <a:bodyPr wrap="none" rtlCol="0">
            <a:spAutoFit/>
          </a:bodyPr>
          <a:lstStyle/>
          <a:p>
            <a:r>
              <a:rPr lang="en-US" b="1" dirty="0">
                <a:solidFill>
                  <a:srgbClr val="0070C0"/>
                </a:solidFill>
              </a:rPr>
              <a:t>*</a:t>
            </a:r>
          </a:p>
        </p:txBody>
      </p:sp>
      <p:sp>
        <p:nvSpPr>
          <p:cNvPr id="34" name="TextBox 33">
            <a:extLst>
              <a:ext uri="{FF2B5EF4-FFF2-40B4-BE49-F238E27FC236}">
                <a16:creationId xmlns:a16="http://schemas.microsoft.com/office/drawing/2014/main" id="{34A5DD2A-AB9E-7947-E3FD-EBE959BD09D4}"/>
              </a:ext>
            </a:extLst>
          </p:cNvPr>
          <p:cNvSpPr txBox="1"/>
          <p:nvPr/>
        </p:nvSpPr>
        <p:spPr>
          <a:xfrm>
            <a:off x="3474720" y="2363372"/>
            <a:ext cx="288862" cy="369332"/>
          </a:xfrm>
          <a:prstGeom prst="rect">
            <a:avLst/>
          </a:prstGeom>
          <a:noFill/>
        </p:spPr>
        <p:txBody>
          <a:bodyPr wrap="none" rtlCol="0">
            <a:spAutoFit/>
          </a:bodyPr>
          <a:lstStyle/>
          <a:p>
            <a:r>
              <a:rPr lang="en-US" b="1" dirty="0">
                <a:solidFill>
                  <a:srgbClr val="0070C0"/>
                </a:solidFill>
              </a:rPr>
              <a:t>*</a:t>
            </a:r>
          </a:p>
        </p:txBody>
      </p:sp>
      <p:pic>
        <p:nvPicPr>
          <p:cNvPr id="36" name="Picture 35">
            <a:extLst>
              <a:ext uri="{FF2B5EF4-FFF2-40B4-BE49-F238E27FC236}">
                <a16:creationId xmlns:a16="http://schemas.microsoft.com/office/drawing/2014/main" id="{9F5B9F5A-1F0F-1672-9E31-0EFAFA7190B9}"/>
              </a:ext>
            </a:extLst>
          </p:cNvPr>
          <p:cNvPicPr>
            <a:picLocks noChangeAspect="1"/>
          </p:cNvPicPr>
          <p:nvPr/>
        </p:nvPicPr>
        <p:blipFill>
          <a:blip r:embed="rId5"/>
          <a:stretch>
            <a:fillRect/>
          </a:stretch>
        </p:blipFill>
        <p:spPr>
          <a:xfrm>
            <a:off x="6710289" y="4775075"/>
            <a:ext cx="2108200" cy="723900"/>
          </a:xfrm>
          <a:prstGeom prst="rect">
            <a:avLst/>
          </a:prstGeom>
        </p:spPr>
      </p:pic>
      <p:sp>
        <p:nvSpPr>
          <p:cNvPr id="37" name="TextBox 36">
            <a:extLst>
              <a:ext uri="{FF2B5EF4-FFF2-40B4-BE49-F238E27FC236}">
                <a16:creationId xmlns:a16="http://schemas.microsoft.com/office/drawing/2014/main" id="{9E13A8EB-3805-99D5-CDB1-EFB08C69D6D7}"/>
              </a:ext>
            </a:extLst>
          </p:cNvPr>
          <p:cNvSpPr txBox="1"/>
          <p:nvPr/>
        </p:nvSpPr>
        <p:spPr>
          <a:xfrm>
            <a:off x="8917171" y="5173632"/>
            <a:ext cx="290464" cy="369332"/>
          </a:xfrm>
          <a:prstGeom prst="rect">
            <a:avLst/>
          </a:prstGeom>
          <a:noFill/>
        </p:spPr>
        <p:txBody>
          <a:bodyPr wrap="none" rtlCol="0">
            <a:spAutoFit/>
          </a:bodyPr>
          <a:lstStyle/>
          <a:p>
            <a:r>
              <a:rPr lang="en-US" dirty="0"/>
              <a:t>=</a:t>
            </a:r>
          </a:p>
        </p:txBody>
      </p:sp>
      <p:pic>
        <p:nvPicPr>
          <p:cNvPr id="38" name="Picture 37">
            <a:extLst>
              <a:ext uri="{FF2B5EF4-FFF2-40B4-BE49-F238E27FC236}">
                <a16:creationId xmlns:a16="http://schemas.microsoft.com/office/drawing/2014/main" id="{A13DB037-47C0-6D0F-1AF1-CA217361E6AE}"/>
              </a:ext>
            </a:extLst>
          </p:cNvPr>
          <p:cNvPicPr>
            <a:picLocks noChangeAspect="1"/>
          </p:cNvPicPr>
          <p:nvPr/>
        </p:nvPicPr>
        <p:blipFill>
          <a:blip r:embed="rId6"/>
          <a:stretch>
            <a:fillRect/>
          </a:stretch>
        </p:blipFill>
        <p:spPr>
          <a:xfrm>
            <a:off x="9218471" y="5173632"/>
            <a:ext cx="2108200" cy="381000"/>
          </a:xfrm>
          <a:prstGeom prst="rect">
            <a:avLst/>
          </a:prstGeom>
        </p:spPr>
      </p:pic>
    </p:spTree>
    <p:extLst>
      <p:ext uri="{BB962C8B-B14F-4D97-AF65-F5344CB8AC3E}">
        <p14:creationId xmlns:p14="http://schemas.microsoft.com/office/powerpoint/2010/main" val="5020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79B6-7C78-F6CA-CECB-20AFE4C0FD2A}"/>
              </a:ext>
            </a:extLst>
          </p:cNvPr>
          <p:cNvSpPr>
            <a:spLocks noGrp="1"/>
          </p:cNvSpPr>
          <p:nvPr>
            <p:ph type="title"/>
          </p:nvPr>
        </p:nvSpPr>
        <p:spPr/>
        <p:txBody>
          <a:bodyPr/>
          <a:lstStyle/>
          <a:p>
            <a:r>
              <a:rPr lang="en-US" dirty="0"/>
              <a:t>Step 2: Variance of Scalars</a:t>
            </a:r>
          </a:p>
        </p:txBody>
      </p:sp>
      <p:sp>
        <p:nvSpPr>
          <p:cNvPr id="3" name="Content Placeholder 2">
            <a:extLst>
              <a:ext uri="{FF2B5EF4-FFF2-40B4-BE49-F238E27FC236}">
                <a16:creationId xmlns:a16="http://schemas.microsoft.com/office/drawing/2014/main" id="{8DC67C71-6C8F-B56E-9CB3-2A1BD1BC4514}"/>
              </a:ext>
            </a:extLst>
          </p:cNvPr>
          <p:cNvSpPr>
            <a:spLocks noGrp="1"/>
          </p:cNvSpPr>
          <p:nvPr>
            <p:ph idx="1"/>
          </p:nvPr>
        </p:nvSpPr>
        <p:spPr/>
        <p:txBody>
          <a:bodyPr/>
          <a:lstStyle/>
          <a:p>
            <a:r>
              <a:rPr lang="en-US" b="1" dirty="0"/>
              <a:t>Mean of Scalars</a:t>
            </a:r>
          </a:p>
          <a:p>
            <a:endParaRPr lang="en-US" b="1" dirty="0"/>
          </a:p>
          <a:p>
            <a:endParaRPr lang="en-US" b="1" dirty="0"/>
          </a:p>
          <a:p>
            <a:r>
              <a:rPr lang="en-US" b="1" dirty="0"/>
              <a:t>Variance Formula</a:t>
            </a:r>
            <a:r>
              <a:rPr lang="en-US" dirty="0"/>
              <a:t>: :</a:t>
            </a:r>
            <a:endParaRPr lang="en-US" b="1" dirty="0"/>
          </a:p>
          <a:p>
            <a:endParaRPr lang="en-US" dirty="0"/>
          </a:p>
        </p:txBody>
      </p:sp>
      <p:pic>
        <p:nvPicPr>
          <p:cNvPr id="4" name="Picture 3">
            <a:extLst>
              <a:ext uri="{FF2B5EF4-FFF2-40B4-BE49-F238E27FC236}">
                <a16:creationId xmlns:a16="http://schemas.microsoft.com/office/drawing/2014/main" id="{E04660AF-F7CC-F266-C7E3-6025784CAA18}"/>
              </a:ext>
            </a:extLst>
          </p:cNvPr>
          <p:cNvPicPr>
            <a:picLocks noChangeAspect="1"/>
          </p:cNvPicPr>
          <p:nvPr/>
        </p:nvPicPr>
        <p:blipFill>
          <a:blip r:embed="rId3"/>
          <a:stretch>
            <a:fillRect/>
          </a:stretch>
        </p:blipFill>
        <p:spPr>
          <a:xfrm>
            <a:off x="4819650" y="2933700"/>
            <a:ext cx="2552700" cy="990600"/>
          </a:xfrm>
          <a:prstGeom prst="rect">
            <a:avLst/>
          </a:prstGeom>
        </p:spPr>
      </p:pic>
      <p:pic>
        <p:nvPicPr>
          <p:cNvPr id="5" name="Picture 4">
            <a:extLst>
              <a:ext uri="{FF2B5EF4-FFF2-40B4-BE49-F238E27FC236}">
                <a16:creationId xmlns:a16="http://schemas.microsoft.com/office/drawing/2014/main" id="{6B2CAEE4-2046-9D1C-383F-371087401A6E}"/>
              </a:ext>
            </a:extLst>
          </p:cNvPr>
          <p:cNvPicPr>
            <a:picLocks noChangeAspect="1"/>
          </p:cNvPicPr>
          <p:nvPr/>
        </p:nvPicPr>
        <p:blipFill>
          <a:blip r:embed="rId4"/>
          <a:stretch>
            <a:fillRect/>
          </a:stretch>
        </p:blipFill>
        <p:spPr>
          <a:xfrm>
            <a:off x="4476750" y="4749018"/>
            <a:ext cx="3238500" cy="990600"/>
          </a:xfrm>
          <a:prstGeom prst="rect">
            <a:avLst/>
          </a:prstGeom>
        </p:spPr>
      </p:pic>
      <p:sp>
        <p:nvSpPr>
          <p:cNvPr id="6" name="TextBox 5">
            <a:extLst>
              <a:ext uri="{FF2B5EF4-FFF2-40B4-BE49-F238E27FC236}">
                <a16:creationId xmlns:a16="http://schemas.microsoft.com/office/drawing/2014/main" id="{0C4B1F25-0AC5-D54C-164D-8F8469073B14}"/>
              </a:ext>
            </a:extLst>
          </p:cNvPr>
          <p:cNvSpPr txBox="1"/>
          <p:nvPr/>
        </p:nvSpPr>
        <p:spPr>
          <a:xfrm>
            <a:off x="2433710" y="5024219"/>
            <a:ext cx="1564852" cy="369332"/>
          </a:xfrm>
          <a:prstGeom prst="rect">
            <a:avLst/>
          </a:prstGeom>
          <a:noFill/>
        </p:spPr>
        <p:txBody>
          <a:bodyPr wrap="none" rtlCol="0">
            <a:spAutoFit/>
          </a:bodyPr>
          <a:lstStyle/>
          <a:p>
            <a:r>
              <a:rPr lang="en-US" b="1" dirty="0">
                <a:solidFill>
                  <a:srgbClr val="FF0000"/>
                </a:solidFill>
              </a:rPr>
              <a:t>Cost function</a:t>
            </a:r>
          </a:p>
        </p:txBody>
      </p:sp>
    </p:spTree>
    <p:extLst>
      <p:ext uri="{BB962C8B-B14F-4D97-AF65-F5344CB8AC3E}">
        <p14:creationId xmlns:p14="http://schemas.microsoft.com/office/powerpoint/2010/main" val="331441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F445-1B9E-8FAB-5CEE-42AA385A2164}"/>
              </a:ext>
            </a:extLst>
          </p:cNvPr>
          <p:cNvSpPr>
            <a:spLocks noGrp="1"/>
          </p:cNvSpPr>
          <p:nvPr>
            <p:ph type="title"/>
          </p:nvPr>
        </p:nvSpPr>
        <p:spPr/>
        <p:txBody>
          <a:bodyPr/>
          <a:lstStyle/>
          <a:p>
            <a:r>
              <a:rPr lang="en-US" dirty="0"/>
              <a:t>Step 3: Maximizing Variance</a:t>
            </a:r>
          </a:p>
        </p:txBody>
      </p:sp>
      <p:sp>
        <p:nvSpPr>
          <p:cNvPr id="3" name="Content Placeholder 2">
            <a:extLst>
              <a:ext uri="{FF2B5EF4-FFF2-40B4-BE49-F238E27FC236}">
                <a16:creationId xmlns:a16="http://schemas.microsoft.com/office/drawing/2014/main" id="{FCE09B0D-B101-FFF7-84BC-DAE5F35E23D8}"/>
              </a:ext>
            </a:extLst>
          </p:cNvPr>
          <p:cNvSpPr>
            <a:spLocks noGrp="1"/>
          </p:cNvSpPr>
          <p:nvPr>
            <p:ph idx="1"/>
          </p:nvPr>
        </p:nvSpPr>
        <p:spPr/>
        <p:txBody>
          <a:bodyPr/>
          <a:lstStyle/>
          <a:p>
            <a:r>
              <a:rPr lang="en-US" b="1" dirty="0"/>
              <a:t>Eigen values and Eigen vectors:</a:t>
            </a:r>
          </a:p>
          <a:p>
            <a:pPr lvl="1"/>
            <a:r>
              <a:rPr lang="en-US" b="1" dirty="0"/>
              <a:t>Covariance Matrix</a:t>
            </a:r>
          </a:p>
          <a:p>
            <a:pPr lvl="1"/>
            <a:endParaRPr lang="en-US" b="1" dirty="0"/>
          </a:p>
          <a:p>
            <a:pPr lvl="1"/>
            <a:r>
              <a:rPr lang="en-US" dirty="0"/>
              <a:t>Eigenvectors and Eigenvalues</a:t>
            </a:r>
          </a:p>
          <a:p>
            <a:pPr lvl="1"/>
            <a:endParaRPr lang="en-US" b="1" dirty="0"/>
          </a:p>
          <a:p>
            <a:pPr lvl="1"/>
            <a:r>
              <a:rPr lang="en-US" dirty="0"/>
              <a:t>Selecting Principal Components</a:t>
            </a:r>
          </a:p>
          <a:p>
            <a:pPr lvl="2"/>
            <a:r>
              <a:rPr lang="en-US" dirty="0"/>
              <a:t>The eigenvector with the largest eigenvalue is the </a:t>
            </a:r>
            <a:r>
              <a:rPr lang="en-US" b="1" dirty="0"/>
              <a:t>first principal component</a:t>
            </a:r>
            <a:r>
              <a:rPr lang="en-US" dirty="0"/>
              <a:t>.</a:t>
            </a:r>
            <a:endParaRPr lang="en-US" b="1" dirty="0"/>
          </a:p>
        </p:txBody>
      </p:sp>
      <p:pic>
        <p:nvPicPr>
          <p:cNvPr id="4" name="Picture 3">
            <a:extLst>
              <a:ext uri="{FF2B5EF4-FFF2-40B4-BE49-F238E27FC236}">
                <a16:creationId xmlns:a16="http://schemas.microsoft.com/office/drawing/2014/main" id="{975492F0-C908-17BC-F4A6-F6FAA23F5DA4}"/>
              </a:ext>
            </a:extLst>
          </p:cNvPr>
          <p:cNvPicPr>
            <a:picLocks noChangeAspect="1"/>
          </p:cNvPicPr>
          <p:nvPr/>
        </p:nvPicPr>
        <p:blipFill>
          <a:blip r:embed="rId3"/>
          <a:stretch>
            <a:fillRect/>
          </a:stretch>
        </p:blipFill>
        <p:spPr>
          <a:xfrm>
            <a:off x="4566089" y="2944437"/>
            <a:ext cx="3059821" cy="969125"/>
          </a:xfrm>
          <a:prstGeom prst="rect">
            <a:avLst/>
          </a:prstGeom>
        </p:spPr>
      </p:pic>
      <p:pic>
        <p:nvPicPr>
          <p:cNvPr id="5" name="Picture 4">
            <a:extLst>
              <a:ext uri="{FF2B5EF4-FFF2-40B4-BE49-F238E27FC236}">
                <a16:creationId xmlns:a16="http://schemas.microsoft.com/office/drawing/2014/main" id="{A9304E74-3373-AC3A-B755-6C9445EAE3FA}"/>
              </a:ext>
            </a:extLst>
          </p:cNvPr>
          <p:cNvPicPr>
            <a:picLocks noChangeAspect="1"/>
          </p:cNvPicPr>
          <p:nvPr/>
        </p:nvPicPr>
        <p:blipFill>
          <a:blip r:embed="rId4"/>
          <a:stretch>
            <a:fillRect/>
          </a:stretch>
        </p:blipFill>
        <p:spPr>
          <a:xfrm>
            <a:off x="4912067" y="3908552"/>
            <a:ext cx="1917700" cy="1016000"/>
          </a:xfrm>
          <a:prstGeom prst="rect">
            <a:avLst/>
          </a:prstGeom>
        </p:spPr>
      </p:pic>
      <p:pic>
        <p:nvPicPr>
          <p:cNvPr id="6" name="Picture 5">
            <a:extLst>
              <a:ext uri="{FF2B5EF4-FFF2-40B4-BE49-F238E27FC236}">
                <a16:creationId xmlns:a16="http://schemas.microsoft.com/office/drawing/2014/main" id="{DB65665B-214D-1E0A-3187-D8F72396E0F5}"/>
              </a:ext>
            </a:extLst>
          </p:cNvPr>
          <p:cNvPicPr>
            <a:picLocks noChangeAspect="1"/>
          </p:cNvPicPr>
          <p:nvPr/>
        </p:nvPicPr>
        <p:blipFill>
          <a:blip r:embed="rId5"/>
          <a:stretch>
            <a:fillRect/>
          </a:stretch>
        </p:blipFill>
        <p:spPr>
          <a:xfrm>
            <a:off x="7268451" y="4195766"/>
            <a:ext cx="1943100" cy="711200"/>
          </a:xfrm>
          <a:prstGeom prst="rect">
            <a:avLst/>
          </a:prstGeom>
        </p:spPr>
      </p:pic>
      <p:sp>
        <p:nvSpPr>
          <p:cNvPr id="7" name="TextBox 6">
            <a:extLst>
              <a:ext uri="{FF2B5EF4-FFF2-40B4-BE49-F238E27FC236}">
                <a16:creationId xmlns:a16="http://schemas.microsoft.com/office/drawing/2014/main" id="{7DED07D8-0344-9B5D-EE89-DFCE94DC28CB}"/>
              </a:ext>
            </a:extLst>
          </p:cNvPr>
          <p:cNvSpPr txBox="1"/>
          <p:nvPr/>
        </p:nvSpPr>
        <p:spPr>
          <a:xfrm>
            <a:off x="6886136" y="4366700"/>
            <a:ext cx="401072" cy="369332"/>
          </a:xfrm>
          <a:prstGeom prst="rect">
            <a:avLst/>
          </a:prstGeom>
          <a:noFill/>
        </p:spPr>
        <p:txBody>
          <a:bodyPr wrap="none" rtlCol="0">
            <a:spAutoFit/>
          </a:bodyPr>
          <a:lstStyle/>
          <a:p>
            <a:r>
              <a:rPr lang="en-US" dirty="0"/>
              <a:t>v=</a:t>
            </a:r>
          </a:p>
        </p:txBody>
      </p:sp>
    </p:spTree>
    <p:extLst>
      <p:ext uri="{BB962C8B-B14F-4D97-AF65-F5344CB8AC3E}">
        <p14:creationId xmlns:p14="http://schemas.microsoft.com/office/powerpoint/2010/main" val="386892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02F1E3-A62F-E90F-FA0A-3FC67D75A401}"/>
              </a:ext>
            </a:extLst>
          </p:cNvPr>
          <p:cNvPicPr>
            <a:picLocks noChangeAspect="1"/>
          </p:cNvPicPr>
          <p:nvPr/>
        </p:nvPicPr>
        <p:blipFill>
          <a:blip r:embed="rId3"/>
          <a:stretch>
            <a:fillRect/>
          </a:stretch>
        </p:blipFill>
        <p:spPr>
          <a:xfrm>
            <a:off x="5883138" y="1066079"/>
            <a:ext cx="5331240" cy="3542203"/>
          </a:xfrm>
          <a:prstGeom prst="rect">
            <a:avLst/>
          </a:prstGeom>
        </p:spPr>
      </p:pic>
      <p:pic>
        <p:nvPicPr>
          <p:cNvPr id="7" name="Picture 6">
            <a:extLst>
              <a:ext uri="{FF2B5EF4-FFF2-40B4-BE49-F238E27FC236}">
                <a16:creationId xmlns:a16="http://schemas.microsoft.com/office/drawing/2014/main" id="{1CF3A995-3DF5-E99D-22F7-F5B0B68CEC0A}"/>
              </a:ext>
            </a:extLst>
          </p:cNvPr>
          <p:cNvPicPr>
            <a:picLocks noChangeAspect="1"/>
          </p:cNvPicPr>
          <p:nvPr/>
        </p:nvPicPr>
        <p:blipFill>
          <a:blip r:embed="rId4"/>
          <a:stretch>
            <a:fillRect/>
          </a:stretch>
        </p:blipFill>
        <p:spPr>
          <a:xfrm>
            <a:off x="4576349" y="4020819"/>
            <a:ext cx="1435100" cy="736600"/>
          </a:xfrm>
          <a:prstGeom prst="rect">
            <a:avLst/>
          </a:prstGeom>
        </p:spPr>
      </p:pic>
      <p:sp>
        <p:nvSpPr>
          <p:cNvPr id="2" name="Title 1">
            <a:extLst>
              <a:ext uri="{FF2B5EF4-FFF2-40B4-BE49-F238E27FC236}">
                <a16:creationId xmlns:a16="http://schemas.microsoft.com/office/drawing/2014/main" id="{370C6157-32C5-29E8-5BE5-01113F75A8B6}"/>
              </a:ext>
            </a:extLst>
          </p:cNvPr>
          <p:cNvSpPr>
            <a:spLocks noGrp="1"/>
          </p:cNvSpPr>
          <p:nvPr>
            <p:ph type="title"/>
          </p:nvPr>
        </p:nvSpPr>
        <p:spPr>
          <a:xfrm>
            <a:off x="640079" y="266116"/>
            <a:ext cx="10890929" cy="1097280"/>
          </a:xfrm>
        </p:spPr>
        <p:txBody>
          <a:bodyPr/>
          <a:lstStyle/>
          <a:p>
            <a:pPr algn="ctr"/>
            <a:r>
              <a:rPr lang="en-US" dirty="0"/>
              <a:t>PCA</a:t>
            </a:r>
          </a:p>
        </p:txBody>
      </p:sp>
      <p:sp>
        <p:nvSpPr>
          <p:cNvPr id="3" name="Content Placeholder 2">
            <a:extLst>
              <a:ext uri="{FF2B5EF4-FFF2-40B4-BE49-F238E27FC236}">
                <a16:creationId xmlns:a16="http://schemas.microsoft.com/office/drawing/2014/main" id="{3E5CF23E-7DA0-401B-0606-F4F2B223F97E}"/>
              </a:ext>
            </a:extLst>
          </p:cNvPr>
          <p:cNvSpPr>
            <a:spLocks noGrp="1"/>
          </p:cNvSpPr>
          <p:nvPr>
            <p:ph idx="1"/>
          </p:nvPr>
        </p:nvSpPr>
        <p:spPr/>
        <p:txBody>
          <a:bodyPr/>
          <a:lstStyle/>
          <a:p>
            <a:r>
              <a:rPr lang="en-US" dirty="0"/>
              <a:t>Standardized the data</a:t>
            </a:r>
          </a:p>
          <a:p>
            <a:endParaRPr lang="en-US" dirty="0"/>
          </a:p>
          <a:p>
            <a:r>
              <a:rPr lang="en-US" dirty="0"/>
              <a:t>Covariance Matrix</a:t>
            </a:r>
          </a:p>
          <a:p>
            <a:r>
              <a:rPr lang="en-US" dirty="0"/>
              <a:t>Perform Eigen Decomposition</a:t>
            </a:r>
          </a:p>
          <a:p>
            <a:r>
              <a:rPr lang="en-US" dirty="0"/>
              <a:t>Select Principal Components: choose the top k eigenvectors </a:t>
            </a:r>
          </a:p>
          <a:p>
            <a:r>
              <a:rPr lang="en-US" dirty="0"/>
              <a:t>Project Data onto Principal Components</a:t>
            </a:r>
          </a:p>
        </p:txBody>
      </p:sp>
      <p:pic>
        <p:nvPicPr>
          <p:cNvPr id="5" name="Picture 4">
            <a:extLst>
              <a:ext uri="{FF2B5EF4-FFF2-40B4-BE49-F238E27FC236}">
                <a16:creationId xmlns:a16="http://schemas.microsoft.com/office/drawing/2014/main" id="{1D22440A-BDD5-AD33-EF9C-D5BA592D05BA}"/>
              </a:ext>
            </a:extLst>
          </p:cNvPr>
          <p:cNvPicPr>
            <a:picLocks noChangeAspect="1"/>
          </p:cNvPicPr>
          <p:nvPr/>
        </p:nvPicPr>
        <p:blipFill>
          <a:blip r:embed="rId5"/>
          <a:stretch>
            <a:fillRect/>
          </a:stretch>
        </p:blipFill>
        <p:spPr>
          <a:xfrm>
            <a:off x="4093308" y="2468881"/>
            <a:ext cx="1473200" cy="1104900"/>
          </a:xfrm>
          <a:prstGeom prst="rect">
            <a:avLst/>
          </a:prstGeom>
        </p:spPr>
      </p:pic>
      <p:pic>
        <p:nvPicPr>
          <p:cNvPr id="6" name="Picture 5">
            <a:extLst>
              <a:ext uri="{FF2B5EF4-FFF2-40B4-BE49-F238E27FC236}">
                <a16:creationId xmlns:a16="http://schemas.microsoft.com/office/drawing/2014/main" id="{5BA5F89F-22FF-9DE2-1666-ED608B3ABBA4}"/>
              </a:ext>
            </a:extLst>
          </p:cNvPr>
          <p:cNvPicPr>
            <a:picLocks noChangeAspect="1"/>
          </p:cNvPicPr>
          <p:nvPr/>
        </p:nvPicPr>
        <p:blipFill>
          <a:blip r:embed="rId6"/>
          <a:stretch>
            <a:fillRect/>
          </a:stretch>
        </p:blipFill>
        <p:spPr>
          <a:xfrm>
            <a:off x="3648366" y="3302656"/>
            <a:ext cx="2363083" cy="958301"/>
          </a:xfrm>
          <a:prstGeom prst="rect">
            <a:avLst/>
          </a:prstGeom>
        </p:spPr>
      </p:pic>
      <p:pic>
        <p:nvPicPr>
          <p:cNvPr id="8" name="Picture 7">
            <a:extLst>
              <a:ext uri="{FF2B5EF4-FFF2-40B4-BE49-F238E27FC236}">
                <a16:creationId xmlns:a16="http://schemas.microsoft.com/office/drawing/2014/main" id="{4A2F1161-B73E-EC6E-2140-56C5B87709ED}"/>
              </a:ext>
            </a:extLst>
          </p:cNvPr>
          <p:cNvPicPr>
            <a:picLocks noChangeAspect="1"/>
          </p:cNvPicPr>
          <p:nvPr/>
        </p:nvPicPr>
        <p:blipFill>
          <a:blip r:embed="rId7"/>
          <a:stretch>
            <a:fillRect/>
          </a:stretch>
        </p:blipFill>
        <p:spPr>
          <a:xfrm>
            <a:off x="7207250" y="4943558"/>
            <a:ext cx="1022350" cy="1085681"/>
          </a:xfrm>
          <a:prstGeom prst="rect">
            <a:avLst/>
          </a:prstGeom>
        </p:spPr>
      </p:pic>
    </p:spTree>
    <p:extLst>
      <p:ext uri="{BB962C8B-B14F-4D97-AF65-F5344CB8AC3E}">
        <p14:creationId xmlns:p14="http://schemas.microsoft.com/office/powerpoint/2010/main" val="287815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D2827-386E-7485-9FF2-574F7812CD84}"/>
              </a:ext>
            </a:extLst>
          </p:cNvPr>
          <p:cNvSpPr>
            <a:spLocks noGrp="1"/>
          </p:cNvSpPr>
          <p:nvPr>
            <p:ph type="title"/>
          </p:nvPr>
        </p:nvSpPr>
        <p:spPr/>
        <p:txBody>
          <a:bodyPr/>
          <a:lstStyle/>
          <a:p>
            <a:pPr algn="ctr"/>
            <a:r>
              <a:rPr lang="en-US" dirty="0"/>
              <a:t>Housing Price Prediction</a:t>
            </a:r>
          </a:p>
        </p:txBody>
      </p:sp>
      <p:pic>
        <p:nvPicPr>
          <p:cNvPr id="4" name="Picture 3">
            <a:extLst>
              <a:ext uri="{FF2B5EF4-FFF2-40B4-BE49-F238E27FC236}">
                <a16:creationId xmlns:a16="http://schemas.microsoft.com/office/drawing/2014/main" id="{C0590632-A7F7-FF79-5EE0-225001F686CF}"/>
              </a:ext>
            </a:extLst>
          </p:cNvPr>
          <p:cNvPicPr>
            <a:picLocks noChangeAspect="1"/>
          </p:cNvPicPr>
          <p:nvPr/>
        </p:nvPicPr>
        <p:blipFill>
          <a:blip r:embed="rId2"/>
          <a:stretch>
            <a:fillRect/>
          </a:stretch>
        </p:blipFill>
        <p:spPr>
          <a:xfrm>
            <a:off x="2104455" y="2469749"/>
            <a:ext cx="7772400" cy="1919371"/>
          </a:xfrm>
          <a:prstGeom prst="rect">
            <a:avLst/>
          </a:prstGeom>
        </p:spPr>
      </p:pic>
      <p:pic>
        <p:nvPicPr>
          <p:cNvPr id="1026" name="Picture 2" descr="Understanding machine learning predictions with LIME | by Xavier Eugenio  Asuncion | Medium">
            <a:extLst>
              <a:ext uri="{FF2B5EF4-FFF2-40B4-BE49-F238E27FC236}">
                <a16:creationId xmlns:a16="http://schemas.microsoft.com/office/drawing/2014/main" id="{2544B4CF-1FC1-FF2B-833C-6E1DBACF5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958" y="4567932"/>
            <a:ext cx="5148777" cy="183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1AFB3-B517-61E2-43F4-0CBC6505F5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850C7-BF89-2FF8-A434-9CFF34A96471}"/>
              </a:ext>
            </a:extLst>
          </p:cNvPr>
          <p:cNvSpPr>
            <a:spLocks noGrp="1"/>
          </p:cNvSpPr>
          <p:nvPr>
            <p:ph type="title"/>
          </p:nvPr>
        </p:nvSpPr>
        <p:spPr/>
        <p:txBody>
          <a:bodyPr/>
          <a:lstStyle/>
          <a:p>
            <a:pPr algn="ctr"/>
            <a:r>
              <a:rPr lang="en-US" dirty="0"/>
              <a:t>Housing Price Prediction</a:t>
            </a:r>
          </a:p>
        </p:txBody>
      </p:sp>
      <p:pic>
        <p:nvPicPr>
          <p:cNvPr id="4" name="Picture 3">
            <a:extLst>
              <a:ext uri="{FF2B5EF4-FFF2-40B4-BE49-F238E27FC236}">
                <a16:creationId xmlns:a16="http://schemas.microsoft.com/office/drawing/2014/main" id="{6C820AA1-1317-DA2F-C076-BBA879AFEF87}"/>
              </a:ext>
            </a:extLst>
          </p:cNvPr>
          <p:cNvPicPr>
            <a:picLocks noChangeAspect="1"/>
          </p:cNvPicPr>
          <p:nvPr/>
        </p:nvPicPr>
        <p:blipFill>
          <a:blip r:embed="rId2"/>
          <a:stretch>
            <a:fillRect/>
          </a:stretch>
        </p:blipFill>
        <p:spPr>
          <a:xfrm>
            <a:off x="2104455" y="2469749"/>
            <a:ext cx="7772400" cy="1919371"/>
          </a:xfrm>
          <a:prstGeom prst="rect">
            <a:avLst/>
          </a:prstGeom>
        </p:spPr>
      </p:pic>
      <p:pic>
        <p:nvPicPr>
          <p:cNvPr id="1026" name="Picture 2" descr="Understanding machine learning predictions with LIME | by Xavier Eugenio  Asuncion | Medium">
            <a:extLst>
              <a:ext uri="{FF2B5EF4-FFF2-40B4-BE49-F238E27FC236}">
                <a16:creationId xmlns:a16="http://schemas.microsoft.com/office/drawing/2014/main" id="{AB115882-BCDE-2428-B2B8-95AD11C4C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958" y="4567932"/>
            <a:ext cx="5148777" cy="18369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6A7BAB-F9E9-110A-7A5C-2B96D5FC37A2}"/>
              </a:ext>
            </a:extLst>
          </p:cNvPr>
          <p:cNvSpPr txBox="1"/>
          <p:nvPr/>
        </p:nvSpPr>
        <p:spPr>
          <a:xfrm>
            <a:off x="9200271" y="5205046"/>
            <a:ext cx="1539204" cy="369332"/>
          </a:xfrm>
          <a:prstGeom prst="rect">
            <a:avLst/>
          </a:prstGeom>
          <a:noFill/>
        </p:spPr>
        <p:txBody>
          <a:bodyPr wrap="none" rtlCol="0">
            <a:spAutoFit/>
          </a:bodyPr>
          <a:lstStyle/>
          <a:p>
            <a:r>
              <a:rPr lang="en-US" b="1" dirty="0">
                <a:solidFill>
                  <a:srgbClr val="FF0000"/>
                </a:solidFill>
              </a:rPr>
              <a:t>Accuracy: 80</a:t>
            </a:r>
          </a:p>
        </p:txBody>
      </p:sp>
    </p:spTree>
    <p:extLst>
      <p:ext uri="{BB962C8B-B14F-4D97-AF65-F5344CB8AC3E}">
        <p14:creationId xmlns:p14="http://schemas.microsoft.com/office/powerpoint/2010/main" val="322217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58CCD-DB42-6E68-6A84-9DC2D778A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A2911-8BAD-8CE8-F7D0-8FF53F37EF9F}"/>
              </a:ext>
            </a:extLst>
          </p:cNvPr>
          <p:cNvSpPr>
            <a:spLocks noGrp="1"/>
          </p:cNvSpPr>
          <p:nvPr>
            <p:ph type="title"/>
          </p:nvPr>
        </p:nvSpPr>
        <p:spPr>
          <a:xfrm>
            <a:off x="650535" y="675998"/>
            <a:ext cx="10890929" cy="1097280"/>
          </a:xfrm>
        </p:spPr>
        <p:txBody>
          <a:bodyPr/>
          <a:lstStyle/>
          <a:p>
            <a:pPr algn="ctr"/>
            <a:r>
              <a:rPr lang="en-US" dirty="0"/>
              <a:t>Housing Price Prediction</a:t>
            </a:r>
          </a:p>
        </p:txBody>
      </p:sp>
      <p:pic>
        <p:nvPicPr>
          <p:cNvPr id="1026" name="Picture 2" descr="Understanding machine learning predictions with LIME | by Xavier Eugenio  Asuncion | Medium">
            <a:extLst>
              <a:ext uri="{FF2B5EF4-FFF2-40B4-BE49-F238E27FC236}">
                <a16:creationId xmlns:a16="http://schemas.microsoft.com/office/drawing/2014/main" id="{8391EED8-FA2C-BF17-64E6-77F772A52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754" y="4826327"/>
            <a:ext cx="5148777" cy="18369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9E3127-4A16-C28E-D311-B72465AEAEB0}"/>
              </a:ext>
            </a:extLst>
          </p:cNvPr>
          <p:cNvSpPr txBox="1"/>
          <p:nvPr/>
        </p:nvSpPr>
        <p:spPr>
          <a:xfrm>
            <a:off x="9200271" y="5205046"/>
            <a:ext cx="1539204" cy="369332"/>
          </a:xfrm>
          <a:prstGeom prst="rect">
            <a:avLst/>
          </a:prstGeom>
          <a:noFill/>
        </p:spPr>
        <p:txBody>
          <a:bodyPr wrap="none" rtlCol="0">
            <a:spAutoFit/>
          </a:bodyPr>
          <a:lstStyle/>
          <a:p>
            <a:r>
              <a:rPr lang="en-US" b="1" dirty="0">
                <a:solidFill>
                  <a:srgbClr val="FF0000"/>
                </a:solidFill>
              </a:rPr>
              <a:t>Accuracy: 60</a:t>
            </a:r>
          </a:p>
        </p:txBody>
      </p:sp>
      <p:pic>
        <p:nvPicPr>
          <p:cNvPr id="5" name="Picture 4">
            <a:extLst>
              <a:ext uri="{FF2B5EF4-FFF2-40B4-BE49-F238E27FC236}">
                <a16:creationId xmlns:a16="http://schemas.microsoft.com/office/drawing/2014/main" id="{B1C7D30D-D4EF-6655-3553-93F7EE585E44}"/>
              </a:ext>
            </a:extLst>
          </p:cNvPr>
          <p:cNvPicPr>
            <a:picLocks noChangeAspect="1"/>
          </p:cNvPicPr>
          <p:nvPr/>
        </p:nvPicPr>
        <p:blipFill>
          <a:blip r:embed="rId3"/>
          <a:stretch>
            <a:fillRect/>
          </a:stretch>
        </p:blipFill>
        <p:spPr>
          <a:xfrm>
            <a:off x="2209799" y="1514884"/>
            <a:ext cx="7772400" cy="3311443"/>
          </a:xfrm>
          <a:prstGeom prst="rect">
            <a:avLst/>
          </a:prstGeom>
        </p:spPr>
      </p:pic>
    </p:spTree>
    <p:extLst>
      <p:ext uri="{BB962C8B-B14F-4D97-AF65-F5344CB8AC3E}">
        <p14:creationId xmlns:p14="http://schemas.microsoft.com/office/powerpoint/2010/main" val="157333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B3937-AEDD-7504-C83E-8A7D629BA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226C7-AE20-4843-F9DB-FF18FCF91E1B}"/>
              </a:ext>
            </a:extLst>
          </p:cNvPr>
          <p:cNvSpPr>
            <a:spLocks noGrp="1"/>
          </p:cNvSpPr>
          <p:nvPr>
            <p:ph type="title"/>
          </p:nvPr>
        </p:nvSpPr>
        <p:spPr>
          <a:xfrm>
            <a:off x="650535" y="436847"/>
            <a:ext cx="10890929" cy="1097280"/>
          </a:xfrm>
        </p:spPr>
        <p:txBody>
          <a:bodyPr/>
          <a:lstStyle/>
          <a:p>
            <a:pPr algn="ctr"/>
            <a:r>
              <a:rPr lang="en-US" dirty="0"/>
              <a:t>Housing Price Prediction</a:t>
            </a:r>
          </a:p>
        </p:txBody>
      </p:sp>
      <p:pic>
        <p:nvPicPr>
          <p:cNvPr id="1026" name="Picture 2" descr="Understanding machine learning predictions with LIME | by Xavier Eugenio  Asuncion | Medium">
            <a:extLst>
              <a:ext uri="{FF2B5EF4-FFF2-40B4-BE49-F238E27FC236}">
                <a16:creationId xmlns:a16="http://schemas.microsoft.com/office/drawing/2014/main" id="{0DAB594B-EFF1-4689-A3A4-374641A94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800" y="4942946"/>
            <a:ext cx="5148777" cy="18369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BF94DE-CB42-11FC-0EA5-E0B65245934E}"/>
              </a:ext>
            </a:extLst>
          </p:cNvPr>
          <p:cNvSpPr txBox="1"/>
          <p:nvPr/>
        </p:nvSpPr>
        <p:spPr>
          <a:xfrm>
            <a:off x="9200271" y="5205046"/>
            <a:ext cx="1539204" cy="369332"/>
          </a:xfrm>
          <a:prstGeom prst="rect">
            <a:avLst/>
          </a:prstGeom>
          <a:noFill/>
        </p:spPr>
        <p:txBody>
          <a:bodyPr wrap="none" rtlCol="0">
            <a:spAutoFit/>
          </a:bodyPr>
          <a:lstStyle/>
          <a:p>
            <a:r>
              <a:rPr lang="en-US" b="1" dirty="0">
                <a:solidFill>
                  <a:srgbClr val="FF0000"/>
                </a:solidFill>
              </a:rPr>
              <a:t>Accuracy: 40</a:t>
            </a:r>
          </a:p>
        </p:txBody>
      </p:sp>
      <p:graphicFrame>
        <p:nvGraphicFramePr>
          <p:cNvPr id="6" name="Table 5">
            <a:extLst>
              <a:ext uri="{FF2B5EF4-FFF2-40B4-BE49-F238E27FC236}">
                <a16:creationId xmlns:a16="http://schemas.microsoft.com/office/drawing/2014/main" id="{DF423855-25A6-3563-0641-5CDE710637BC}"/>
              </a:ext>
            </a:extLst>
          </p:cNvPr>
          <p:cNvGraphicFramePr>
            <a:graphicFrameLocks noGrp="1"/>
          </p:cNvGraphicFramePr>
          <p:nvPr>
            <p:extLst>
              <p:ext uri="{D42A27DB-BD31-4B8C-83A1-F6EECF244321}">
                <p14:modId xmlns:p14="http://schemas.microsoft.com/office/powerpoint/2010/main" val="2208854697"/>
              </p:ext>
            </p:extLst>
          </p:nvPr>
        </p:nvGraphicFramePr>
        <p:xfrm>
          <a:off x="3665250" y="1306325"/>
          <a:ext cx="4163784" cy="3614436"/>
        </p:xfrm>
        <a:graphic>
          <a:graphicData uri="http://schemas.openxmlformats.org/drawingml/2006/table">
            <a:tbl>
              <a:tblPr>
                <a:tableStyleId>{5940675A-B579-460E-94D1-54222C63F5DA}</a:tableStyleId>
              </a:tblPr>
              <a:tblGrid>
                <a:gridCol w="1387928">
                  <a:extLst>
                    <a:ext uri="{9D8B030D-6E8A-4147-A177-3AD203B41FA5}">
                      <a16:colId xmlns:a16="http://schemas.microsoft.com/office/drawing/2014/main" val="933101136"/>
                    </a:ext>
                  </a:extLst>
                </a:gridCol>
                <a:gridCol w="1387928">
                  <a:extLst>
                    <a:ext uri="{9D8B030D-6E8A-4147-A177-3AD203B41FA5}">
                      <a16:colId xmlns:a16="http://schemas.microsoft.com/office/drawing/2014/main" val="1354122941"/>
                    </a:ext>
                  </a:extLst>
                </a:gridCol>
                <a:gridCol w="1387928">
                  <a:extLst>
                    <a:ext uri="{9D8B030D-6E8A-4147-A177-3AD203B41FA5}">
                      <a16:colId xmlns:a16="http://schemas.microsoft.com/office/drawing/2014/main" val="1153588330"/>
                    </a:ext>
                  </a:extLst>
                </a:gridCol>
              </a:tblGrid>
              <a:tr h="139824">
                <a:tc>
                  <a:txBody>
                    <a:bodyPr/>
                    <a:lstStyle/>
                    <a:p>
                      <a:r>
                        <a:rPr lang="en-US" sz="700" b="1" dirty="0"/>
                        <a:t>Feature</a:t>
                      </a:r>
                      <a:endParaRPr lang="en-US" sz="700" dirty="0"/>
                    </a:p>
                  </a:txBody>
                  <a:tcPr marL="34956" marR="34956" marT="17478" marB="17478" anchor="ctr"/>
                </a:tc>
                <a:tc>
                  <a:txBody>
                    <a:bodyPr/>
                    <a:lstStyle/>
                    <a:p>
                      <a:r>
                        <a:rPr lang="en-US" sz="700" b="1"/>
                        <a:t>Description</a:t>
                      </a:r>
                      <a:endParaRPr lang="en-US" sz="700"/>
                    </a:p>
                  </a:txBody>
                  <a:tcPr marL="34956" marR="34956" marT="17478" marB="17478" anchor="ctr"/>
                </a:tc>
                <a:tc>
                  <a:txBody>
                    <a:bodyPr/>
                    <a:lstStyle/>
                    <a:p>
                      <a:r>
                        <a:rPr lang="en-US" sz="700" b="1"/>
                        <a:t>Example Value</a:t>
                      </a:r>
                      <a:endParaRPr lang="en-US" sz="700"/>
                    </a:p>
                  </a:txBody>
                  <a:tcPr marL="34956" marR="34956" marT="17478" marB="17478" anchor="ctr"/>
                </a:tc>
                <a:extLst>
                  <a:ext uri="{0D108BD9-81ED-4DB2-BD59-A6C34878D82A}">
                    <a16:rowId xmlns:a16="http://schemas.microsoft.com/office/drawing/2014/main" val="1745990588"/>
                  </a:ext>
                </a:extLst>
              </a:tr>
              <a:tr h="139824">
                <a:tc>
                  <a:txBody>
                    <a:bodyPr/>
                    <a:lstStyle/>
                    <a:p>
                      <a:r>
                        <a:rPr lang="en-US" sz="700"/>
                        <a:t>Location</a:t>
                      </a:r>
                    </a:p>
                  </a:txBody>
                  <a:tcPr marL="34956" marR="34956" marT="17478" marB="17478" anchor="ctr"/>
                </a:tc>
                <a:tc>
                  <a:txBody>
                    <a:bodyPr/>
                    <a:lstStyle/>
                    <a:p>
                      <a:r>
                        <a:rPr lang="en-US" sz="700"/>
                        <a:t>Quality of the neighborhood</a:t>
                      </a:r>
                    </a:p>
                  </a:txBody>
                  <a:tcPr marL="34956" marR="34956" marT="17478" marB="17478" anchor="ctr"/>
                </a:tc>
                <a:tc>
                  <a:txBody>
                    <a:bodyPr/>
                    <a:lstStyle/>
                    <a:p>
                      <a:r>
                        <a:rPr lang="en-US" sz="700"/>
                        <a:t>"Suburban"</a:t>
                      </a:r>
                    </a:p>
                  </a:txBody>
                  <a:tcPr marL="34956" marR="34956" marT="17478" marB="17478" anchor="ctr"/>
                </a:tc>
                <a:extLst>
                  <a:ext uri="{0D108BD9-81ED-4DB2-BD59-A6C34878D82A}">
                    <a16:rowId xmlns:a16="http://schemas.microsoft.com/office/drawing/2014/main" val="2844189362"/>
                  </a:ext>
                </a:extLst>
              </a:tr>
              <a:tr h="139824">
                <a:tc>
                  <a:txBody>
                    <a:bodyPr/>
                    <a:lstStyle/>
                    <a:p>
                      <a:r>
                        <a:rPr lang="en-US" sz="700"/>
                        <a:t>House Size (sq ft)</a:t>
                      </a:r>
                    </a:p>
                  </a:txBody>
                  <a:tcPr marL="34956" marR="34956" marT="17478" marB="17478" anchor="ctr"/>
                </a:tc>
                <a:tc>
                  <a:txBody>
                    <a:bodyPr/>
                    <a:lstStyle/>
                    <a:p>
                      <a:r>
                        <a:rPr lang="en-US" sz="700"/>
                        <a:t>Total living area of the house</a:t>
                      </a:r>
                    </a:p>
                  </a:txBody>
                  <a:tcPr marL="34956" marR="34956" marT="17478" marB="17478" anchor="ctr"/>
                </a:tc>
                <a:tc>
                  <a:txBody>
                    <a:bodyPr/>
                    <a:lstStyle/>
                    <a:p>
                      <a:r>
                        <a:rPr lang="en-US" sz="700"/>
                        <a:t>2,000 sq ft</a:t>
                      </a:r>
                    </a:p>
                  </a:txBody>
                  <a:tcPr marL="34956" marR="34956" marT="17478" marB="17478" anchor="ctr"/>
                </a:tc>
                <a:extLst>
                  <a:ext uri="{0D108BD9-81ED-4DB2-BD59-A6C34878D82A}">
                    <a16:rowId xmlns:a16="http://schemas.microsoft.com/office/drawing/2014/main" val="2309072549"/>
                  </a:ext>
                </a:extLst>
              </a:tr>
              <a:tr h="139824">
                <a:tc>
                  <a:txBody>
                    <a:bodyPr/>
                    <a:lstStyle/>
                    <a:p>
                      <a:r>
                        <a:rPr lang="en-US" sz="700"/>
                        <a:t>Number of Bedrooms</a:t>
                      </a:r>
                    </a:p>
                  </a:txBody>
                  <a:tcPr marL="34956" marR="34956" marT="17478" marB="17478" anchor="ctr"/>
                </a:tc>
                <a:tc>
                  <a:txBody>
                    <a:bodyPr/>
                    <a:lstStyle/>
                    <a:p>
                      <a:r>
                        <a:rPr lang="en-US" sz="700"/>
                        <a:t>Count of bedrooms</a:t>
                      </a:r>
                    </a:p>
                  </a:txBody>
                  <a:tcPr marL="34956" marR="34956" marT="17478" marB="17478" anchor="ctr"/>
                </a:tc>
                <a:tc>
                  <a:txBody>
                    <a:bodyPr/>
                    <a:lstStyle/>
                    <a:p>
                      <a:r>
                        <a:rPr lang="en-US" sz="700"/>
                        <a:t>3</a:t>
                      </a:r>
                    </a:p>
                  </a:txBody>
                  <a:tcPr marL="34956" marR="34956" marT="17478" marB="17478" anchor="ctr"/>
                </a:tc>
                <a:extLst>
                  <a:ext uri="{0D108BD9-81ED-4DB2-BD59-A6C34878D82A}">
                    <a16:rowId xmlns:a16="http://schemas.microsoft.com/office/drawing/2014/main" val="509139687"/>
                  </a:ext>
                </a:extLst>
              </a:tr>
              <a:tr h="139824">
                <a:tc>
                  <a:txBody>
                    <a:bodyPr/>
                    <a:lstStyle/>
                    <a:p>
                      <a:r>
                        <a:rPr lang="en-US" sz="700"/>
                        <a:t>Age of House</a:t>
                      </a:r>
                    </a:p>
                  </a:txBody>
                  <a:tcPr marL="34956" marR="34956" marT="17478" marB="17478" anchor="ctr"/>
                </a:tc>
                <a:tc>
                  <a:txBody>
                    <a:bodyPr/>
                    <a:lstStyle/>
                    <a:p>
                      <a:r>
                        <a:rPr lang="en-US" sz="700"/>
                        <a:t>Years since built</a:t>
                      </a:r>
                    </a:p>
                  </a:txBody>
                  <a:tcPr marL="34956" marR="34956" marT="17478" marB="17478" anchor="ctr"/>
                </a:tc>
                <a:tc>
                  <a:txBody>
                    <a:bodyPr/>
                    <a:lstStyle/>
                    <a:p>
                      <a:r>
                        <a:rPr lang="en-US" sz="700"/>
                        <a:t>10 years</a:t>
                      </a:r>
                    </a:p>
                  </a:txBody>
                  <a:tcPr marL="34956" marR="34956" marT="17478" marB="17478" anchor="ctr"/>
                </a:tc>
                <a:extLst>
                  <a:ext uri="{0D108BD9-81ED-4DB2-BD59-A6C34878D82A}">
                    <a16:rowId xmlns:a16="http://schemas.microsoft.com/office/drawing/2014/main" val="881651836"/>
                  </a:ext>
                </a:extLst>
              </a:tr>
              <a:tr h="139824">
                <a:tc>
                  <a:txBody>
                    <a:bodyPr/>
                    <a:lstStyle/>
                    <a:p>
                      <a:r>
                        <a:rPr lang="en-US" sz="700"/>
                        <a:t>Garage Size</a:t>
                      </a:r>
                    </a:p>
                  </a:txBody>
                  <a:tcPr marL="34956" marR="34956" marT="17478" marB="17478" anchor="ctr"/>
                </a:tc>
                <a:tc>
                  <a:txBody>
                    <a:bodyPr/>
                    <a:lstStyle/>
                    <a:p>
                      <a:r>
                        <a:rPr lang="en-US" sz="700"/>
                        <a:t>Capacity of the garage</a:t>
                      </a:r>
                    </a:p>
                  </a:txBody>
                  <a:tcPr marL="34956" marR="34956" marT="17478" marB="17478" anchor="ctr"/>
                </a:tc>
                <a:tc>
                  <a:txBody>
                    <a:bodyPr/>
                    <a:lstStyle/>
                    <a:p>
                      <a:r>
                        <a:rPr lang="en-US" sz="700"/>
                        <a:t>2 cars</a:t>
                      </a:r>
                    </a:p>
                  </a:txBody>
                  <a:tcPr marL="34956" marR="34956" marT="17478" marB="17478" anchor="ctr"/>
                </a:tc>
                <a:extLst>
                  <a:ext uri="{0D108BD9-81ED-4DB2-BD59-A6C34878D82A}">
                    <a16:rowId xmlns:a16="http://schemas.microsoft.com/office/drawing/2014/main" val="1443626809"/>
                  </a:ext>
                </a:extLst>
              </a:tr>
              <a:tr h="139824">
                <a:tc>
                  <a:txBody>
                    <a:bodyPr/>
                    <a:lstStyle/>
                    <a:p>
                      <a:r>
                        <a:rPr lang="en-US" sz="700"/>
                        <a:t>Lot Size</a:t>
                      </a:r>
                    </a:p>
                  </a:txBody>
                  <a:tcPr marL="34956" marR="34956" marT="17478" marB="17478" anchor="ctr"/>
                </a:tc>
                <a:tc>
                  <a:txBody>
                    <a:bodyPr/>
                    <a:lstStyle/>
                    <a:p>
                      <a:r>
                        <a:rPr lang="en-US" sz="700"/>
                        <a:t>Total area of the property lot</a:t>
                      </a:r>
                    </a:p>
                  </a:txBody>
                  <a:tcPr marL="34956" marR="34956" marT="17478" marB="17478" anchor="ctr"/>
                </a:tc>
                <a:tc>
                  <a:txBody>
                    <a:bodyPr/>
                    <a:lstStyle/>
                    <a:p>
                      <a:r>
                        <a:rPr lang="en-US" sz="700"/>
                        <a:t>0.25 acres</a:t>
                      </a:r>
                    </a:p>
                  </a:txBody>
                  <a:tcPr marL="34956" marR="34956" marT="17478" marB="17478" anchor="ctr"/>
                </a:tc>
                <a:extLst>
                  <a:ext uri="{0D108BD9-81ED-4DB2-BD59-A6C34878D82A}">
                    <a16:rowId xmlns:a16="http://schemas.microsoft.com/office/drawing/2014/main" val="359930667"/>
                  </a:ext>
                </a:extLst>
              </a:tr>
              <a:tr h="139824">
                <a:tc>
                  <a:txBody>
                    <a:bodyPr/>
                    <a:lstStyle/>
                    <a:p>
                      <a:r>
                        <a:rPr lang="en-US" sz="700"/>
                        <a:t>Roof Type</a:t>
                      </a:r>
                    </a:p>
                  </a:txBody>
                  <a:tcPr marL="34956" marR="34956" marT="17478" marB="17478" anchor="ctr"/>
                </a:tc>
                <a:tc>
                  <a:txBody>
                    <a:bodyPr/>
                    <a:lstStyle/>
                    <a:p>
                      <a:r>
                        <a:rPr lang="en-US" sz="700"/>
                        <a:t>Type of roofing material</a:t>
                      </a:r>
                    </a:p>
                  </a:txBody>
                  <a:tcPr marL="34956" marR="34956" marT="17478" marB="17478" anchor="ctr"/>
                </a:tc>
                <a:tc>
                  <a:txBody>
                    <a:bodyPr/>
                    <a:lstStyle/>
                    <a:p>
                      <a:r>
                        <a:rPr lang="en-US" sz="700"/>
                        <a:t>"Asphalt Shingle"</a:t>
                      </a:r>
                    </a:p>
                  </a:txBody>
                  <a:tcPr marL="34956" marR="34956" marT="17478" marB="17478" anchor="ctr"/>
                </a:tc>
                <a:extLst>
                  <a:ext uri="{0D108BD9-81ED-4DB2-BD59-A6C34878D82A}">
                    <a16:rowId xmlns:a16="http://schemas.microsoft.com/office/drawing/2014/main" val="3897697245"/>
                  </a:ext>
                </a:extLst>
              </a:tr>
              <a:tr h="139824">
                <a:tc>
                  <a:txBody>
                    <a:bodyPr/>
                    <a:lstStyle/>
                    <a:p>
                      <a:r>
                        <a:rPr lang="en-US" sz="700"/>
                        <a:t>Distance to Downtown</a:t>
                      </a:r>
                    </a:p>
                  </a:txBody>
                  <a:tcPr marL="34956" marR="34956" marT="17478" marB="17478" anchor="ctr"/>
                </a:tc>
                <a:tc>
                  <a:txBody>
                    <a:bodyPr/>
                    <a:lstStyle/>
                    <a:p>
                      <a:r>
                        <a:rPr lang="en-US" sz="700"/>
                        <a:t>Miles from the city center</a:t>
                      </a:r>
                    </a:p>
                  </a:txBody>
                  <a:tcPr marL="34956" marR="34956" marT="17478" marB="17478" anchor="ctr"/>
                </a:tc>
                <a:tc>
                  <a:txBody>
                    <a:bodyPr/>
                    <a:lstStyle/>
                    <a:p>
                      <a:r>
                        <a:rPr lang="en-US" sz="700"/>
                        <a:t>5 miles</a:t>
                      </a:r>
                    </a:p>
                  </a:txBody>
                  <a:tcPr marL="34956" marR="34956" marT="17478" marB="17478" anchor="ctr"/>
                </a:tc>
                <a:extLst>
                  <a:ext uri="{0D108BD9-81ED-4DB2-BD59-A6C34878D82A}">
                    <a16:rowId xmlns:a16="http://schemas.microsoft.com/office/drawing/2014/main" val="1595753854"/>
                  </a:ext>
                </a:extLst>
              </a:tr>
              <a:tr h="139824">
                <a:tc>
                  <a:txBody>
                    <a:bodyPr/>
                    <a:lstStyle/>
                    <a:p>
                      <a:r>
                        <a:rPr lang="en-US" sz="700"/>
                        <a:t>Proximity to Schools</a:t>
                      </a:r>
                    </a:p>
                  </a:txBody>
                  <a:tcPr marL="34956" marR="34956" marT="17478" marB="17478" anchor="ctr"/>
                </a:tc>
                <a:tc>
                  <a:txBody>
                    <a:bodyPr/>
                    <a:lstStyle/>
                    <a:p>
                      <a:r>
                        <a:rPr lang="en-US" sz="700"/>
                        <a:t>Quality rating of nearby schools</a:t>
                      </a:r>
                    </a:p>
                  </a:txBody>
                  <a:tcPr marL="34956" marR="34956" marT="17478" marB="17478" anchor="ctr"/>
                </a:tc>
                <a:tc>
                  <a:txBody>
                    <a:bodyPr/>
                    <a:lstStyle/>
                    <a:p>
                      <a:r>
                        <a:rPr lang="en-US" sz="700"/>
                        <a:t>"A"</a:t>
                      </a:r>
                    </a:p>
                  </a:txBody>
                  <a:tcPr marL="34956" marR="34956" marT="17478" marB="17478" anchor="ctr"/>
                </a:tc>
                <a:extLst>
                  <a:ext uri="{0D108BD9-81ED-4DB2-BD59-A6C34878D82A}">
                    <a16:rowId xmlns:a16="http://schemas.microsoft.com/office/drawing/2014/main" val="2136540019"/>
                  </a:ext>
                </a:extLst>
              </a:tr>
              <a:tr h="244693">
                <a:tc>
                  <a:txBody>
                    <a:bodyPr/>
                    <a:lstStyle/>
                    <a:p>
                      <a:r>
                        <a:rPr lang="en-US" sz="700"/>
                        <a:t>Recent Renovations</a:t>
                      </a:r>
                    </a:p>
                  </a:txBody>
                  <a:tcPr marL="34956" marR="34956" marT="17478" marB="17478" anchor="ctr"/>
                </a:tc>
                <a:tc>
                  <a:txBody>
                    <a:bodyPr/>
                    <a:lstStyle/>
                    <a:p>
                      <a:r>
                        <a:rPr lang="en-US" sz="700"/>
                        <a:t>Whether the house has been renovated recently</a:t>
                      </a:r>
                    </a:p>
                  </a:txBody>
                  <a:tcPr marL="34956" marR="34956" marT="17478" marB="17478" anchor="ctr"/>
                </a:tc>
                <a:tc>
                  <a:txBody>
                    <a:bodyPr/>
                    <a:lstStyle/>
                    <a:p>
                      <a:r>
                        <a:rPr lang="en-US" sz="700"/>
                        <a:t>Yes/No</a:t>
                      </a:r>
                    </a:p>
                  </a:txBody>
                  <a:tcPr marL="34956" marR="34956" marT="17478" marB="17478" anchor="ctr"/>
                </a:tc>
                <a:extLst>
                  <a:ext uri="{0D108BD9-81ED-4DB2-BD59-A6C34878D82A}">
                    <a16:rowId xmlns:a16="http://schemas.microsoft.com/office/drawing/2014/main" val="629353247"/>
                  </a:ext>
                </a:extLst>
              </a:tr>
              <a:tr h="139824">
                <a:tc>
                  <a:txBody>
                    <a:bodyPr/>
                    <a:lstStyle/>
                    <a:p>
                      <a:r>
                        <a:rPr lang="en-US" sz="700"/>
                        <a:t>Air Quality Index</a:t>
                      </a:r>
                    </a:p>
                  </a:txBody>
                  <a:tcPr marL="34956" marR="34956" marT="17478" marB="17478" anchor="ctr"/>
                </a:tc>
                <a:tc>
                  <a:txBody>
                    <a:bodyPr/>
                    <a:lstStyle/>
                    <a:p>
                      <a:r>
                        <a:rPr lang="en-US" sz="700"/>
                        <a:t>Local air quality measure</a:t>
                      </a:r>
                    </a:p>
                  </a:txBody>
                  <a:tcPr marL="34956" marR="34956" marT="17478" marB="17478" anchor="ctr"/>
                </a:tc>
                <a:tc>
                  <a:txBody>
                    <a:bodyPr/>
                    <a:lstStyle/>
                    <a:p>
                      <a:r>
                        <a:rPr lang="en-US" sz="700"/>
                        <a:t>45 (Good)</a:t>
                      </a:r>
                    </a:p>
                  </a:txBody>
                  <a:tcPr marL="34956" marR="34956" marT="17478" marB="17478" anchor="ctr"/>
                </a:tc>
                <a:extLst>
                  <a:ext uri="{0D108BD9-81ED-4DB2-BD59-A6C34878D82A}">
                    <a16:rowId xmlns:a16="http://schemas.microsoft.com/office/drawing/2014/main" val="3315786603"/>
                  </a:ext>
                </a:extLst>
              </a:tr>
              <a:tr h="244693">
                <a:tc>
                  <a:txBody>
                    <a:bodyPr/>
                    <a:lstStyle/>
                    <a:p>
                      <a:r>
                        <a:rPr lang="en-US" sz="700"/>
                        <a:t>Noise Level</a:t>
                      </a:r>
                    </a:p>
                  </a:txBody>
                  <a:tcPr marL="34956" marR="34956" marT="17478" marB="17478" anchor="ctr"/>
                </a:tc>
                <a:tc>
                  <a:txBody>
                    <a:bodyPr/>
                    <a:lstStyle/>
                    <a:p>
                      <a:r>
                        <a:rPr lang="en-US" sz="700"/>
                        <a:t>Average noise level in the area (decibels)</a:t>
                      </a:r>
                    </a:p>
                  </a:txBody>
                  <a:tcPr marL="34956" marR="34956" marT="17478" marB="17478" anchor="ctr"/>
                </a:tc>
                <a:tc>
                  <a:txBody>
                    <a:bodyPr/>
                    <a:lstStyle/>
                    <a:p>
                      <a:r>
                        <a:rPr lang="en-US" sz="700"/>
                        <a:t>55 dB</a:t>
                      </a:r>
                    </a:p>
                  </a:txBody>
                  <a:tcPr marL="34956" marR="34956" marT="17478" marB="17478" anchor="ctr"/>
                </a:tc>
                <a:extLst>
                  <a:ext uri="{0D108BD9-81ED-4DB2-BD59-A6C34878D82A}">
                    <a16:rowId xmlns:a16="http://schemas.microsoft.com/office/drawing/2014/main" val="627271989"/>
                  </a:ext>
                </a:extLst>
              </a:tr>
              <a:tr h="244693">
                <a:tc>
                  <a:txBody>
                    <a:bodyPr/>
                    <a:lstStyle/>
                    <a:p>
                      <a:r>
                        <a:rPr lang="en-US" sz="700"/>
                        <a:t>Number of Nearby Amenities</a:t>
                      </a:r>
                    </a:p>
                  </a:txBody>
                  <a:tcPr marL="34956" marR="34956" marT="17478" marB="17478" anchor="ctr"/>
                </a:tc>
                <a:tc>
                  <a:txBody>
                    <a:bodyPr/>
                    <a:lstStyle/>
                    <a:p>
                      <a:r>
                        <a:rPr lang="en-US" sz="700"/>
                        <a:t>Count of nearby parks, restaurants, and malls</a:t>
                      </a:r>
                    </a:p>
                  </a:txBody>
                  <a:tcPr marL="34956" marR="34956" marT="17478" marB="17478" anchor="ctr"/>
                </a:tc>
                <a:tc>
                  <a:txBody>
                    <a:bodyPr/>
                    <a:lstStyle/>
                    <a:p>
                      <a:r>
                        <a:rPr lang="en-US" sz="700"/>
                        <a:t>10</a:t>
                      </a:r>
                    </a:p>
                  </a:txBody>
                  <a:tcPr marL="34956" marR="34956" marT="17478" marB="17478" anchor="ctr"/>
                </a:tc>
                <a:extLst>
                  <a:ext uri="{0D108BD9-81ED-4DB2-BD59-A6C34878D82A}">
                    <a16:rowId xmlns:a16="http://schemas.microsoft.com/office/drawing/2014/main" val="3677857456"/>
                  </a:ext>
                </a:extLst>
              </a:tr>
              <a:tr h="139824">
                <a:tc>
                  <a:txBody>
                    <a:bodyPr/>
                    <a:lstStyle/>
                    <a:p>
                      <a:r>
                        <a:rPr lang="en-US" sz="700"/>
                        <a:t>Garden Area (sq ft)</a:t>
                      </a:r>
                    </a:p>
                  </a:txBody>
                  <a:tcPr marL="34956" marR="34956" marT="17478" marB="17478" anchor="ctr"/>
                </a:tc>
                <a:tc>
                  <a:txBody>
                    <a:bodyPr/>
                    <a:lstStyle/>
                    <a:p>
                      <a:r>
                        <a:rPr lang="en-US" sz="700"/>
                        <a:t>Size of the garden</a:t>
                      </a:r>
                    </a:p>
                  </a:txBody>
                  <a:tcPr marL="34956" marR="34956" marT="17478" marB="17478" anchor="ctr"/>
                </a:tc>
                <a:tc>
                  <a:txBody>
                    <a:bodyPr/>
                    <a:lstStyle/>
                    <a:p>
                      <a:r>
                        <a:rPr lang="en-US" sz="700"/>
                        <a:t>500 sq ft</a:t>
                      </a:r>
                    </a:p>
                  </a:txBody>
                  <a:tcPr marL="34956" marR="34956" marT="17478" marB="17478" anchor="ctr"/>
                </a:tc>
                <a:extLst>
                  <a:ext uri="{0D108BD9-81ED-4DB2-BD59-A6C34878D82A}">
                    <a16:rowId xmlns:a16="http://schemas.microsoft.com/office/drawing/2014/main" val="145709087"/>
                  </a:ext>
                </a:extLst>
              </a:tr>
              <a:tr h="139824">
                <a:tc>
                  <a:txBody>
                    <a:bodyPr/>
                    <a:lstStyle/>
                    <a:p>
                      <a:r>
                        <a:rPr lang="en-US" sz="700"/>
                        <a:t>Swimming Pool</a:t>
                      </a:r>
                    </a:p>
                  </a:txBody>
                  <a:tcPr marL="34956" marR="34956" marT="17478" marB="17478" anchor="ctr"/>
                </a:tc>
                <a:tc>
                  <a:txBody>
                    <a:bodyPr/>
                    <a:lstStyle/>
                    <a:p>
                      <a:r>
                        <a:rPr lang="en-US" sz="700"/>
                        <a:t>Presence of a swimming pool</a:t>
                      </a:r>
                    </a:p>
                  </a:txBody>
                  <a:tcPr marL="34956" marR="34956" marT="17478" marB="17478" anchor="ctr"/>
                </a:tc>
                <a:tc>
                  <a:txBody>
                    <a:bodyPr/>
                    <a:lstStyle/>
                    <a:p>
                      <a:r>
                        <a:rPr lang="en-US" sz="700"/>
                        <a:t>Yes/No</a:t>
                      </a:r>
                    </a:p>
                  </a:txBody>
                  <a:tcPr marL="34956" marR="34956" marT="17478" marB="17478" anchor="ctr"/>
                </a:tc>
                <a:extLst>
                  <a:ext uri="{0D108BD9-81ED-4DB2-BD59-A6C34878D82A}">
                    <a16:rowId xmlns:a16="http://schemas.microsoft.com/office/drawing/2014/main" val="441023543"/>
                  </a:ext>
                </a:extLst>
              </a:tr>
              <a:tr h="244693">
                <a:tc>
                  <a:txBody>
                    <a:bodyPr/>
                    <a:lstStyle/>
                    <a:p>
                      <a:r>
                        <a:rPr lang="en-US" sz="700"/>
                        <a:t>Historical Price Trend</a:t>
                      </a:r>
                    </a:p>
                  </a:txBody>
                  <a:tcPr marL="34956" marR="34956" marT="17478" marB="17478" anchor="ctr"/>
                </a:tc>
                <a:tc>
                  <a:txBody>
                    <a:bodyPr/>
                    <a:lstStyle/>
                    <a:p>
                      <a:r>
                        <a:rPr lang="en-US" sz="700"/>
                        <a:t>Indicator of past price trends in the neighborhood</a:t>
                      </a:r>
                    </a:p>
                  </a:txBody>
                  <a:tcPr marL="34956" marR="34956" marT="17478" marB="17478" anchor="ctr"/>
                </a:tc>
                <a:tc>
                  <a:txBody>
                    <a:bodyPr/>
                    <a:lstStyle/>
                    <a:p>
                      <a:r>
                        <a:rPr lang="en-US" sz="700"/>
                        <a:t>"Upward Trend"</a:t>
                      </a:r>
                    </a:p>
                  </a:txBody>
                  <a:tcPr marL="34956" marR="34956" marT="17478" marB="17478" anchor="ctr"/>
                </a:tc>
                <a:extLst>
                  <a:ext uri="{0D108BD9-81ED-4DB2-BD59-A6C34878D82A}">
                    <a16:rowId xmlns:a16="http://schemas.microsoft.com/office/drawing/2014/main" val="2870123432"/>
                  </a:ext>
                </a:extLst>
              </a:tr>
              <a:tr h="244693">
                <a:tc>
                  <a:txBody>
                    <a:bodyPr/>
                    <a:lstStyle/>
                    <a:p>
                      <a:r>
                        <a:rPr lang="en-US" sz="700"/>
                        <a:t>Interior Design Rating</a:t>
                      </a:r>
                    </a:p>
                  </a:txBody>
                  <a:tcPr marL="34956" marR="34956" marT="17478" marB="17478" anchor="ctr"/>
                </a:tc>
                <a:tc>
                  <a:txBody>
                    <a:bodyPr/>
                    <a:lstStyle/>
                    <a:p>
                      <a:r>
                        <a:rPr lang="en-US" sz="700"/>
                        <a:t>A subjective rating of interior design quality</a:t>
                      </a:r>
                    </a:p>
                  </a:txBody>
                  <a:tcPr marL="34956" marR="34956" marT="17478" marB="17478" anchor="ctr"/>
                </a:tc>
                <a:tc>
                  <a:txBody>
                    <a:bodyPr/>
                    <a:lstStyle/>
                    <a:p>
                      <a:r>
                        <a:rPr lang="en-US" sz="700"/>
                        <a:t>8/10</a:t>
                      </a:r>
                    </a:p>
                  </a:txBody>
                  <a:tcPr marL="34956" marR="34956" marT="17478" marB="17478" anchor="ctr"/>
                </a:tc>
                <a:extLst>
                  <a:ext uri="{0D108BD9-81ED-4DB2-BD59-A6C34878D82A}">
                    <a16:rowId xmlns:a16="http://schemas.microsoft.com/office/drawing/2014/main" val="2926304579"/>
                  </a:ext>
                </a:extLst>
              </a:tr>
              <a:tr h="244693">
                <a:tc>
                  <a:txBody>
                    <a:bodyPr/>
                    <a:lstStyle/>
                    <a:p>
                      <a:r>
                        <a:rPr lang="en-US" sz="700"/>
                        <a:t>Smart Home Features</a:t>
                      </a:r>
                    </a:p>
                  </a:txBody>
                  <a:tcPr marL="34956" marR="34956" marT="17478" marB="17478" anchor="ctr"/>
                </a:tc>
                <a:tc>
                  <a:txBody>
                    <a:bodyPr/>
                    <a:lstStyle/>
                    <a:p>
                      <a:r>
                        <a:rPr lang="en-US" sz="700"/>
                        <a:t>Count of smart home features (e.g., thermostat, security)</a:t>
                      </a:r>
                    </a:p>
                  </a:txBody>
                  <a:tcPr marL="34956" marR="34956" marT="17478" marB="17478" anchor="ctr"/>
                </a:tc>
                <a:tc>
                  <a:txBody>
                    <a:bodyPr/>
                    <a:lstStyle/>
                    <a:p>
                      <a:r>
                        <a:rPr lang="en-US" sz="700"/>
                        <a:t>4</a:t>
                      </a:r>
                    </a:p>
                  </a:txBody>
                  <a:tcPr marL="34956" marR="34956" marT="17478" marB="17478" anchor="ctr"/>
                </a:tc>
                <a:extLst>
                  <a:ext uri="{0D108BD9-81ED-4DB2-BD59-A6C34878D82A}">
                    <a16:rowId xmlns:a16="http://schemas.microsoft.com/office/drawing/2014/main" val="3281853644"/>
                  </a:ext>
                </a:extLst>
              </a:tr>
              <a:tr h="139824">
                <a:tc>
                  <a:txBody>
                    <a:bodyPr/>
                    <a:lstStyle/>
                    <a:p>
                      <a:r>
                        <a:rPr lang="en-US" sz="700"/>
                        <a:t>Number of Bathrooms</a:t>
                      </a:r>
                    </a:p>
                  </a:txBody>
                  <a:tcPr marL="34956" marR="34956" marT="17478" marB="17478" anchor="ctr"/>
                </a:tc>
                <a:tc>
                  <a:txBody>
                    <a:bodyPr/>
                    <a:lstStyle/>
                    <a:p>
                      <a:r>
                        <a:rPr lang="en-US" sz="700"/>
                        <a:t>Count of bathrooms</a:t>
                      </a:r>
                    </a:p>
                  </a:txBody>
                  <a:tcPr marL="34956" marR="34956" marT="17478" marB="17478" anchor="ctr"/>
                </a:tc>
                <a:tc>
                  <a:txBody>
                    <a:bodyPr/>
                    <a:lstStyle/>
                    <a:p>
                      <a:r>
                        <a:rPr lang="en-US" sz="700"/>
                        <a:t>2</a:t>
                      </a:r>
                    </a:p>
                  </a:txBody>
                  <a:tcPr marL="34956" marR="34956" marT="17478" marB="17478" anchor="ctr"/>
                </a:tc>
                <a:extLst>
                  <a:ext uri="{0D108BD9-81ED-4DB2-BD59-A6C34878D82A}">
                    <a16:rowId xmlns:a16="http://schemas.microsoft.com/office/drawing/2014/main" val="2552475869"/>
                  </a:ext>
                </a:extLst>
              </a:tr>
              <a:tr h="139824">
                <a:tc>
                  <a:txBody>
                    <a:bodyPr/>
                    <a:lstStyle/>
                    <a:p>
                      <a:r>
                        <a:rPr lang="en-US" sz="700"/>
                        <a:t>Energy Efficiency Rating</a:t>
                      </a:r>
                    </a:p>
                  </a:txBody>
                  <a:tcPr marL="34956" marR="34956" marT="17478" marB="17478" anchor="ctr"/>
                </a:tc>
                <a:tc>
                  <a:txBody>
                    <a:bodyPr/>
                    <a:lstStyle/>
                    <a:p>
                      <a:r>
                        <a:rPr lang="en-US" sz="700" dirty="0"/>
                        <a:t>Efficiency rating of the home</a:t>
                      </a:r>
                    </a:p>
                  </a:txBody>
                  <a:tcPr marL="34956" marR="34956" marT="17478" marB="17478" anchor="ctr"/>
                </a:tc>
                <a:tc>
                  <a:txBody>
                    <a:bodyPr/>
                    <a:lstStyle/>
                    <a:p>
                      <a:r>
                        <a:rPr lang="en-US" sz="700" dirty="0"/>
                        <a:t>"B+"</a:t>
                      </a:r>
                    </a:p>
                  </a:txBody>
                  <a:tcPr marL="34956" marR="34956" marT="17478" marB="17478" anchor="ctr"/>
                </a:tc>
                <a:extLst>
                  <a:ext uri="{0D108BD9-81ED-4DB2-BD59-A6C34878D82A}">
                    <a16:rowId xmlns:a16="http://schemas.microsoft.com/office/drawing/2014/main" val="2592435049"/>
                  </a:ext>
                </a:extLst>
              </a:tr>
            </a:tbl>
          </a:graphicData>
        </a:graphic>
      </p:graphicFrame>
      <p:pic>
        <p:nvPicPr>
          <p:cNvPr id="3074" name="Picture 2" descr="Navigating through the Curse of Dimensionality in Machine Learning (Part —  1) | by Harshita Sharma | Accredian | Medium">
            <a:extLst>
              <a:ext uri="{FF2B5EF4-FFF2-40B4-BE49-F238E27FC236}">
                <a16:creationId xmlns:a16="http://schemas.microsoft.com/office/drawing/2014/main" id="{E9236913-D337-0DB8-FEFF-5099CF512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427" y="2436234"/>
            <a:ext cx="6949682" cy="21257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197EC9-DBB7-0D33-E3AF-A4D68E647537}"/>
              </a:ext>
            </a:extLst>
          </p:cNvPr>
          <p:cNvSpPr txBox="1"/>
          <p:nvPr/>
        </p:nvSpPr>
        <p:spPr>
          <a:xfrm>
            <a:off x="2812888" y="1084057"/>
            <a:ext cx="6566221" cy="830997"/>
          </a:xfrm>
          <a:prstGeom prst="rect">
            <a:avLst/>
          </a:prstGeom>
          <a:noFill/>
        </p:spPr>
        <p:txBody>
          <a:bodyPr wrap="none" rtlCol="0">
            <a:spAutoFit/>
          </a:bodyPr>
          <a:lstStyle/>
          <a:p>
            <a:r>
              <a:rPr lang="en-US" sz="4800" dirty="0">
                <a:solidFill>
                  <a:srgbClr val="FF0000"/>
                </a:solidFill>
                <a:highlight>
                  <a:srgbClr val="C0C0C0"/>
                </a:highlight>
              </a:rPr>
              <a:t>Curse of Dimensionality</a:t>
            </a:r>
          </a:p>
        </p:txBody>
      </p:sp>
    </p:spTree>
    <p:extLst>
      <p:ext uri="{BB962C8B-B14F-4D97-AF65-F5344CB8AC3E}">
        <p14:creationId xmlns:p14="http://schemas.microsoft.com/office/powerpoint/2010/main" val="209401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5C79-F9E5-7603-688D-557C7A778067}"/>
              </a:ext>
            </a:extLst>
          </p:cNvPr>
          <p:cNvSpPr>
            <a:spLocks noGrp="1"/>
          </p:cNvSpPr>
          <p:nvPr>
            <p:ph type="title"/>
          </p:nvPr>
        </p:nvSpPr>
        <p:spPr/>
        <p:txBody>
          <a:bodyPr>
            <a:normAutofit/>
          </a:bodyPr>
          <a:lstStyle/>
          <a:p>
            <a:pPr algn="ctr"/>
            <a:r>
              <a:rPr lang="en-US" sz="5400" dirty="0">
                <a:solidFill>
                  <a:srgbClr val="FF0000"/>
                </a:solidFill>
              </a:rPr>
              <a:t>Curse of Dimensionality</a:t>
            </a:r>
            <a:endParaRPr lang="en-US" sz="5400" dirty="0"/>
          </a:p>
        </p:txBody>
      </p:sp>
      <p:sp>
        <p:nvSpPr>
          <p:cNvPr id="3" name="Content Placeholder 2">
            <a:extLst>
              <a:ext uri="{FF2B5EF4-FFF2-40B4-BE49-F238E27FC236}">
                <a16:creationId xmlns:a16="http://schemas.microsoft.com/office/drawing/2014/main" id="{A4F8EECA-E24E-8238-22EB-0ED1E0BCEBBE}"/>
              </a:ext>
            </a:extLst>
          </p:cNvPr>
          <p:cNvSpPr>
            <a:spLocks noGrp="1"/>
          </p:cNvSpPr>
          <p:nvPr>
            <p:ph idx="1"/>
          </p:nvPr>
        </p:nvSpPr>
        <p:spPr/>
        <p:txBody>
          <a:bodyPr/>
          <a:lstStyle/>
          <a:p>
            <a:r>
              <a:rPr lang="en-US" dirty="0"/>
              <a:t>How to remove curse of dimensionality:</a:t>
            </a:r>
          </a:p>
          <a:p>
            <a:r>
              <a:rPr lang="en-US" dirty="0"/>
              <a:t>Feature selection: only consider the important features</a:t>
            </a:r>
          </a:p>
          <a:p>
            <a:r>
              <a:rPr lang="en-US" dirty="0"/>
              <a:t>Dimensionality Reduction: extract features.</a:t>
            </a:r>
          </a:p>
          <a:p>
            <a:endParaRPr lang="en-US" dirty="0"/>
          </a:p>
          <a:p>
            <a:pPr marL="0" indent="0" algn="ctr">
              <a:buNone/>
            </a:pPr>
            <a:r>
              <a:rPr lang="en-US" dirty="0"/>
              <a:t>f1,	f2,	f3,	f4</a:t>
            </a:r>
          </a:p>
          <a:p>
            <a:pPr marL="0" indent="0" algn="ctr">
              <a:buNone/>
            </a:pPr>
            <a:endParaRPr lang="en-US" dirty="0"/>
          </a:p>
          <a:p>
            <a:pPr marL="0" indent="0" algn="ctr">
              <a:buNone/>
            </a:pPr>
            <a:r>
              <a:rPr lang="en-US" dirty="0"/>
              <a:t>     D1,	      D2</a:t>
            </a:r>
          </a:p>
        </p:txBody>
      </p:sp>
      <p:cxnSp>
        <p:nvCxnSpPr>
          <p:cNvPr id="7" name="Straight Connector 6">
            <a:extLst>
              <a:ext uri="{FF2B5EF4-FFF2-40B4-BE49-F238E27FC236}">
                <a16:creationId xmlns:a16="http://schemas.microsoft.com/office/drawing/2014/main" id="{C03BC026-D4B0-2196-FCC1-5F57F2AA0B11}"/>
              </a:ext>
            </a:extLst>
          </p:cNvPr>
          <p:cNvCxnSpPr/>
          <p:nvPr/>
        </p:nvCxnSpPr>
        <p:spPr>
          <a:xfrm>
            <a:off x="4712676" y="4994031"/>
            <a:ext cx="2729132"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084065-12AB-220A-1529-8AE46626B7ED}"/>
              </a:ext>
            </a:extLst>
          </p:cNvPr>
          <p:cNvCxnSpPr/>
          <p:nvPr/>
        </p:nvCxnSpPr>
        <p:spPr>
          <a:xfrm>
            <a:off x="5613009" y="5683348"/>
            <a:ext cx="126609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236F0B-B786-B391-4781-194A0EA64A17}"/>
              </a:ext>
            </a:extLst>
          </p:cNvPr>
          <p:cNvCxnSpPr/>
          <p:nvPr/>
        </p:nvCxnSpPr>
        <p:spPr>
          <a:xfrm>
            <a:off x="6236680" y="4994031"/>
            <a:ext cx="0" cy="6893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E3E6DA-6485-7F69-0A66-E80D44B3C8A2}"/>
              </a:ext>
            </a:extLst>
          </p:cNvPr>
          <p:cNvSpPr txBox="1"/>
          <p:nvPr/>
        </p:nvSpPr>
        <p:spPr>
          <a:xfrm>
            <a:off x="1223890" y="4624699"/>
            <a:ext cx="2585964" cy="369332"/>
          </a:xfrm>
          <a:prstGeom prst="rect">
            <a:avLst/>
          </a:prstGeom>
          <a:noFill/>
        </p:spPr>
        <p:txBody>
          <a:bodyPr wrap="none" rtlCol="0">
            <a:spAutoFit/>
          </a:bodyPr>
          <a:lstStyle/>
          <a:p>
            <a:r>
              <a:rPr lang="en-US" b="1" dirty="0"/>
              <a:t>Original set of features</a:t>
            </a:r>
          </a:p>
        </p:txBody>
      </p:sp>
      <p:sp>
        <p:nvSpPr>
          <p:cNvPr id="13" name="TextBox 12">
            <a:extLst>
              <a:ext uri="{FF2B5EF4-FFF2-40B4-BE49-F238E27FC236}">
                <a16:creationId xmlns:a16="http://schemas.microsoft.com/office/drawing/2014/main" id="{537FCB02-58F9-E669-B5E5-F24EF21364D1}"/>
              </a:ext>
            </a:extLst>
          </p:cNvPr>
          <p:cNvSpPr txBox="1"/>
          <p:nvPr/>
        </p:nvSpPr>
        <p:spPr>
          <a:xfrm>
            <a:off x="1249679" y="5683348"/>
            <a:ext cx="1920719" cy="369332"/>
          </a:xfrm>
          <a:prstGeom prst="rect">
            <a:avLst/>
          </a:prstGeom>
          <a:noFill/>
        </p:spPr>
        <p:txBody>
          <a:bodyPr wrap="none" rtlCol="0">
            <a:spAutoFit/>
          </a:bodyPr>
          <a:lstStyle/>
          <a:p>
            <a:r>
              <a:rPr lang="en-US" b="1" dirty="0"/>
              <a:t>Derived features</a:t>
            </a:r>
          </a:p>
        </p:txBody>
      </p:sp>
    </p:spTree>
    <p:extLst>
      <p:ext uri="{BB962C8B-B14F-4D97-AF65-F5344CB8AC3E}">
        <p14:creationId xmlns:p14="http://schemas.microsoft.com/office/powerpoint/2010/main" val="898959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C168-BE65-AB7E-1B9C-39053E53403F}"/>
              </a:ext>
            </a:extLst>
          </p:cNvPr>
          <p:cNvSpPr>
            <a:spLocks noGrp="1"/>
          </p:cNvSpPr>
          <p:nvPr>
            <p:ph type="title"/>
          </p:nvPr>
        </p:nvSpPr>
        <p:spPr/>
        <p:txBody>
          <a:bodyPr/>
          <a:lstStyle/>
          <a:p>
            <a:r>
              <a:rPr lang="en-US" b="0" dirty="0"/>
              <a:t>Feature Selection </a:t>
            </a:r>
            <a:r>
              <a:rPr lang="en-US" dirty="0"/>
              <a:t>vs. </a:t>
            </a:r>
            <a:r>
              <a:rPr lang="en-US" dirty="0">
                <a:solidFill>
                  <a:schemeClr val="accent1"/>
                </a:solidFill>
              </a:rPr>
              <a:t>Feature Extraction</a:t>
            </a:r>
          </a:p>
        </p:txBody>
      </p:sp>
      <p:sp>
        <p:nvSpPr>
          <p:cNvPr id="3" name="Content Placeholder 2">
            <a:extLst>
              <a:ext uri="{FF2B5EF4-FFF2-40B4-BE49-F238E27FC236}">
                <a16:creationId xmlns:a16="http://schemas.microsoft.com/office/drawing/2014/main" id="{5A3F3844-A06E-D735-14CF-E84E13743D97}"/>
              </a:ext>
            </a:extLst>
          </p:cNvPr>
          <p:cNvSpPr>
            <a:spLocks noGrp="1"/>
          </p:cNvSpPr>
          <p:nvPr>
            <p:ph idx="1"/>
          </p:nvPr>
        </p:nvSpPr>
        <p:spPr/>
        <p:txBody>
          <a:bodyPr/>
          <a:lstStyle/>
          <a:p>
            <a:r>
              <a:rPr lang="en-US" dirty="0"/>
              <a:t>Dimensionality reduction:</a:t>
            </a:r>
          </a:p>
          <a:p>
            <a:endParaRPr lang="en-US" dirty="0"/>
          </a:p>
        </p:txBody>
      </p:sp>
      <p:pic>
        <p:nvPicPr>
          <p:cNvPr id="4098" name="Picture 2" descr="A professional cameraman standing in front of a soccer field, holding a high-end video camera on his shoulder. The soccer field is well-maintained with green grass, white boundary lines, and a stadium in the background. The cameraman is wearing a black jacket and a cap, focused on capturing footage of the field.">
            <a:extLst>
              <a:ext uri="{FF2B5EF4-FFF2-40B4-BE49-F238E27FC236}">
                <a16:creationId xmlns:a16="http://schemas.microsoft.com/office/drawing/2014/main" id="{314F10AE-43A8-43E8-0253-BE30FCDC3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226" y="3017519"/>
            <a:ext cx="2574099" cy="2574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194098-F7E5-833D-3BA8-DDD94560A59D}"/>
              </a:ext>
            </a:extLst>
          </p:cNvPr>
          <p:cNvSpPr txBox="1"/>
          <p:nvPr/>
        </p:nvSpPr>
        <p:spPr>
          <a:xfrm>
            <a:off x="4528966" y="5732033"/>
            <a:ext cx="703384" cy="369332"/>
          </a:xfrm>
          <a:prstGeom prst="rect">
            <a:avLst/>
          </a:prstGeom>
          <a:noFill/>
        </p:spPr>
        <p:txBody>
          <a:bodyPr wrap="square" rtlCol="0">
            <a:spAutoFit/>
          </a:bodyPr>
          <a:lstStyle/>
          <a:p>
            <a:r>
              <a:rPr lang="en-US" b="1" dirty="0"/>
              <a:t>3D</a:t>
            </a:r>
          </a:p>
        </p:txBody>
      </p:sp>
      <p:sp>
        <p:nvSpPr>
          <p:cNvPr id="5" name="TextBox 4">
            <a:extLst>
              <a:ext uri="{FF2B5EF4-FFF2-40B4-BE49-F238E27FC236}">
                <a16:creationId xmlns:a16="http://schemas.microsoft.com/office/drawing/2014/main" id="{44F40D7D-6C10-DE7D-D149-D398155D705B}"/>
              </a:ext>
            </a:extLst>
          </p:cNvPr>
          <p:cNvSpPr txBox="1"/>
          <p:nvPr/>
        </p:nvSpPr>
        <p:spPr>
          <a:xfrm>
            <a:off x="9121236" y="5673914"/>
            <a:ext cx="703384" cy="369332"/>
          </a:xfrm>
          <a:prstGeom prst="rect">
            <a:avLst/>
          </a:prstGeom>
          <a:noFill/>
        </p:spPr>
        <p:txBody>
          <a:bodyPr wrap="square" rtlCol="0">
            <a:spAutoFit/>
          </a:bodyPr>
          <a:lstStyle/>
          <a:p>
            <a:r>
              <a:rPr lang="en-US" b="1" dirty="0"/>
              <a:t>2D</a:t>
            </a:r>
          </a:p>
        </p:txBody>
      </p:sp>
      <p:pic>
        <p:nvPicPr>
          <p:cNvPr id="4100" name="Picture 4" descr="A group of soccer players actively playing a match on a well-maintained soccer field. The players are wearing team jerseys, some in red and others in blue. The scene captures movement, with one player kicking the ball while others are running and preparing to defend or intercept. The background includes a stadium with spectators watching the game.">
            <a:extLst>
              <a:ext uri="{FF2B5EF4-FFF2-40B4-BE49-F238E27FC236}">
                <a16:creationId xmlns:a16="http://schemas.microsoft.com/office/drawing/2014/main" id="{BA05AE47-CF31-F1B8-0E0D-A08BDBA95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444" y="3059668"/>
            <a:ext cx="2574099" cy="25740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BD4127A-56E8-88B2-2A1A-56C4943FDBD9}"/>
              </a:ext>
            </a:extLst>
          </p:cNvPr>
          <p:cNvCxnSpPr/>
          <p:nvPr/>
        </p:nvCxnSpPr>
        <p:spPr>
          <a:xfrm>
            <a:off x="6096000" y="4346717"/>
            <a:ext cx="1425226"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117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F7BAF-8907-5158-5D50-3A510CF99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07F9B-FD0E-948F-B89C-24FEA505FE96}"/>
              </a:ext>
            </a:extLst>
          </p:cNvPr>
          <p:cNvSpPr>
            <a:spLocks noGrp="1"/>
          </p:cNvSpPr>
          <p:nvPr>
            <p:ph type="title"/>
          </p:nvPr>
        </p:nvSpPr>
        <p:spPr/>
        <p:txBody>
          <a:bodyPr/>
          <a:lstStyle/>
          <a:p>
            <a:r>
              <a:rPr lang="en-US" dirty="0">
                <a:solidFill>
                  <a:schemeClr val="accent1"/>
                </a:solidFill>
              </a:rPr>
              <a:t>Feature Selection </a:t>
            </a:r>
            <a:r>
              <a:rPr lang="en-US" dirty="0"/>
              <a:t>vs. Feature Extraction</a:t>
            </a:r>
          </a:p>
        </p:txBody>
      </p:sp>
      <p:pic>
        <p:nvPicPr>
          <p:cNvPr id="6" name="Picture 5">
            <a:extLst>
              <a:ext uri="{FF2B5EF4-FFF2-40B4-BE49-F238E27FC236}">
                <a16:creationId xmlns:a16="http://schemas.microsoft.com/office/drawing/2014/main" id="{769E55AD-01B4-4A1D-D47D-5717370DE7FB}"/>
              </a:ext>
            </a:extLst>
          </p:cNvPr>
          <p:cNvPicPr>
            <a:picLocks noChangeAspect="1"/>
          </p:cNvPicPr>
          <p:nvPr/>
        </p:nvPicPr>
        <p:blipFill>
          <a:blip r:embed="rId3"/>
          <a:stretch>
            <a:fillRect/>
          </a:stretch>
        </p:blipFill>
        <p:spPr>
          <a:xfrm>
            <a:off x="5782994" y="3893770"/>
            <a:ext cx="5455863" cy="2703107"/>
          </a:xfrm>
          <a:prstGeom prst="rect">
            <a:avLst/>
          </a:prstGeom>
        </p:spPr>
      </p:pic>
      <p:graphicFrame>
        <p:nvGraphicFramePr>
          <p:cNvPr id="8" name="Table 7">
            <a:extLst>
              <a:ext uri="{FF2B5EF4-FFF2-40B4-BE49-F238E27FC236}">
                <a16:creationId xmlns:a16="http://schemas.microsoft.com/office/drawing/2014/main" id="{F8F6F597-BE12-3EE0-0801-59A9470D8552}"/>
              </a:ext>
            </a:extLst>
          </p:cNvPr>
          <p:cNvGraphicFramePr>
            <a:graphicFrameLocks noGrp="1"/>
          </p:cNvGraphicFramePr>
          <p:nvPr>
            <p:extLst>
              <p:ext uri="{D42A27DB-BD31-4B8C-83A1-F6EECF244321}">
                <p14:modId xmlns:p14="http://schemas.microsoft.com/office/powerpoint/2010/main" val="2571822217"/>
              </p:ext>
            </p:extLst>
          </p:nvPr>
        </p:nvGraphicFramePr>
        <p:xfrm>
          <a:off x="347125" y="1985043"/>
          <a:ext cx="3503046" cy="3817454"/>
        </p:xfrm>
        <a:graphic>
          <a:graphicData uri="http://schemas.openxmlformats.org/drawingml/2006/table">
            <a:tbl>
              <a:tblPr>
                <a:tableStyleId>{616DA210-FB5B-4158-B5E0-FEB733F419BA}</a:tableStyleId>
              </a:tblPr>
              <a:tblGrid>
                <a:gridCol w="1167682">
                  <a:extLst>
                    <a:ext uri="{9D8B030D-6E8A-4147-A177-3AD203B41FA5}">
                      <a16:colId xmlns:a16="http://schemas.microsoft.com/office/drawing/2014/main" val="2910001117"/>
                    </a:ext>
                  </a:extLst>
                </a:gridCol>
                <a:gridCol w="1167682">
                  <a:extLst>
                    <a:ext uri="{9D8B030D-6E8A-4147-A177-3AD203B41FA5}">
                      <a16:colId xmlns:a16="http://schemas.microsoft.com/office/drawing/2014/main" val="573365167"/>
                    </a:ext>
                  </a:extLst>
                </a:gridCol>
                <a:gridCol w="1167682">
                  <a:extLst>
                    <a:ext uri="{9D8B030D-6E8A-4147-A177-3AD203B41FA5}">
                      <a16:colId xmlns:a16="http://schemas.microsoft.com/office/drawing/2014/main" val="371602960"/>
                    </a:ext>
                  </a:extLst>
                </a:gridCol>
              </a:tblGrid>
              <a:tr h="271066">
                <a:tc>
                  <a:txBody>
                    <a:bodyPr/>
                    <a:lstStyle/>
                    <a:p>
                      <a:pPr algn="ctr"/>
                      <a:r>
                        <a:rPr lang="en-US" sz="1600" b="1"/>
                        <a:t>x</a:t>
                      </a:r>
                      <a:endParaRPr lang="en-US" sz="1600"/>
                    </a:p>
                  </a:txBody>
                  <a:tcPr marL="81035" marR="81035" marT="40517" marB="40517" anchor="ctr"/>
                </a:tc>
                <a:tc>
                  <a:txBody>
                    <a:bodyPr/>
                    <a:lstStyle/>
                    <a:p>
                      <a:pPr algn="ctr"/>
                      <a:r>
                        <a:rPr lang="en-US" sz="1600" b="1"/>
                        <a:t>y (Positive)</a:t>
                      </a:r>
                      <a:endParaRPr lang="en-US" sz="1600"/>
                    </a:p>
                  </a:txBody>
                  <a:tcPr marL="81035" marR="81035" marT="40517" marB="40517" anchor="ctr"/>
                </a:tc>
                <a:tc>
                  <a:txBody>
                    <a:bodyPr/>
                    <a:lstStyle/>
                    <a:p>
                      <a:pPr algn="ctr"/>
                      <a:r>
                        <a:rPr lang="en-US" sz="1600" b="1" dirty="0"/>
                        <a:t>y (Negative)</a:t>
                      </a:r>
                      <a:endParaRPr lang="en-US" sz="1600" dirty="0"/>
                    </a:p>
                  </a:txBody>
                  <a:tcPr marL="81035" marR="81035" marT="40517" marB="40517" anchor="ctr"/>
                </a:tc>
                <a:extLst>
                  <a:ext uri="{0D108BD9-81ED-4DB2-BD59-A6C34878D82A}">
                    <a16:rowId xmlns:a16="http://schemas.microsoft.com/office/drawing/2014/main" val="4108350326"/>
                  </a:ext>
                </a:extLst>
              </a:tr>
              <a:tr h="271066">
                <a:tc>
                  <a:txBody>
                    <a:bodyPr/>
                    <a:lstStyle/>
                    <a:p>
                      <a:pPr algn="ctr"/>
                      <a:r>
                        <a:rPr lang="en-US" sz="1600"/>
                        <a:t>0</a:t>
                      </a:r>
                    </a:p>
                  </a:txBody>
                  <a:tcPr marL="81035" marR="81035" marT="40517" marB="40517" anchor="ctr"/>
                </a:tc>
                <a:tc>
                  <a:txBody>
                    <a:bodyPr/>
                    <a:lstStyle/>
                    <a:p>
                      <a:pPr algn="ctr"/>
                      <a:r>
                        <a:rPr lang="en-US" sz="1600"/>
                        <a:t>0.2</a:t>
                      </a:r>
                    </a:p>
                  </a:txBody>
                  <a:tcPr marL="81035" marR="81035" marT="40517" marB="40517" anchor="ctr"/>
                </a:tc>
                <a:tc>
                  <a:txBody>
                    <a:bodyPr/>
                    <a:lstStyle/>
                    <a:p>
                      <a:pPr algn="ctr"/>
                      <a:r>
                        <a:rPr lang="en-US" sz="1600"/>
                        <a:t>-0.3</a:t>
                      </a:r>
                    </a:p>
                  </a:txBody>
                  <a:tcPr marL="81035" marR="81035" marT="40517" marB="40517" anchor="ctr"/>
                </a:tc>
                <a:extLst>
                  <a:ext uri="{0D108BD9-81ED-4DB2-BD59-A6C34878D82A}">
                    <a16:rowId xmlns:a16="http://schemas.microsoft.com/office/drawing/2014/main" val="3005280055"/>
                  </a:ext>
                </a:extLst>
              </a:tr>
              <a:tr h="271066">
                <a:tc>
                  <a:txBody>
                    <a:bodyPr/>
                    <a:lstStyle/>
                    <a:p>
                      <a:pPr algn="ctr"/>
                      <a:r>
                        <a:rPr lang="en-US" sz="1600"/>
                        <a:t>1</a:t>
                      </a:r>
                    </a:p>
                  </a:txBody>
                  <a:tcPr marL="81035" marR="81035" marT="40517" marB="40517" anchor="ctr"/>
                </a:tc>
                <a:tc>
                  <a:txBody>
                    <a:bodyPr/>
                    <a:lstStyle/>
                    <a:p>
                      <a:pPr algn="ctr"/>
                      <a:r>
                        <a:rPr lang="en-US" sz="1600"/>
                        <a:t>1.8</a:t>
                      </a:r>
                    </a:p>
                  </a:txBody>
                  <a:tcPr marL="81035" marR="81035" marT="40517" marB="40517" anchor="ctr"/>
                </a:tc>
                <a:tc>
                  <a:txBody>
                    <a:bodyPr/>
                    <a:lstStyle/>
                    <a:p>
                      <a:pPr algn="ctr"/>
                      <a:r>
                        <a:rPr lang="en-US" sz="1600"/>
                        <a:t>-1.1</a:t>
                      </a:r>
                    </a:p>
                  </a:txBody>
                  <a:tcPr marL="81035" marR="81035" marT="40517" marB="40517" anchor="ctr"/>
                </a:tc>
                <a:extLst>
                  <a:ext uri="{0D108BD9-81ED-4DB2-BD59-A6C34878D82A}">
                    <a16:rowId xmlns:a16="http://schemas.microsoft.com/office/drawing/2014/main" val="4100956696"/>
                  </a:ext>
                </a:extLst>
              </a:tr>
              <a:tr h="271066">
                <a:tc>
                  <a:txBody>
                    <a:bodyPr/>
                    <a:lstStyle/>
                    <a:p>
                      <a:pPr algn="ctr"/>
                      <a:r>
                        <a:rPr lang="en-US" sz="1600"/>
                        <a:t>2</a:t>
                      </a:r>
                    </a:p>
                  </a:txBody>
                  <a:tcPr marL="81035" marR="81035" marT="40517" marB="40517" anchor="ctr"/>
                </a:tc>
                <a:tc>
                  <a:txBody>
                    <a:bodyPr/>
                    <a:lstStyle/>
                    <a:p>
                      <a:pPr algn="ctr"/>
                      <a:r>
                        <a:rPr lang="en-US" sz="1600"/>
                        <a:t>2.9</a:t>
                      </a:r>
                    </a:p>
                  </a:txBody>
                  <a:tcPr marL="81035" marR="81035" marT="40517" marB="40517" anchor="ctr"/>
                </a:tc>
                <a:tc>
                  <a:txBody>
                    <a:bodyPr/>
                    <a:lstStyle/>
                    <a:p>
                      <a:pPr algn="ctr"/>
                      <a:r>
                        <a:rPr lang="en-US" sz="1600"/>
                        <a:t>-2.2</a:t>
                      </a:r>
                    </a:p>
                  </a:txBody>
                  <a:tcPr marL="81035" marR="81035" marT="40517" marB="40517" anchor="ctr"/>
                </a:tc>
                <a:extLst>
                  <a:ext uri="{0D108BD9-81ED-4DB2-BD59-A6C34878D82A}">
                    <a16:rowId xmlns:a16="http://schemas.microsoft.com/office/drawing/2014/main" val="1260241230"/>
                  </a:ext>
                </a:extLst>
              </a:tr>
              <a:tr h="271066">
                <a:tc>
                  <a:txBody>
                    <a:bodyPr/>
                    <a:lstStyle/>
                    <a:p>
                      <a:pPr algn="ctr"/>
                      <a:r>
                        <a:rPr lang="en-US" sz="1600"/>
                        <a:t>3</a:t>
                      </a:r>
                    </a:p>
                  </a:txBody>
                  <a:tcPr marL="81035" marR="81035" marT="40517" marB="40517" anchor="ctr"/>
                </a:tc>
                <a:tc>
                  <a:txBody>
                    <a:bodyPr/>
                    <a:lstStyle/>
                    <a:p>
                      <a:pPr algn="ctr"/>
                      <a:r>
                        <a:rPr lang="en-US" sz="1600"/>
                        <a:t>3.5</a:t>
                      </a:r>
                    </a:p>
                  </a:txBody>
                  <a:tcPr marL="81035" marR="81035" marT="40517" marB="40517" anchor="ctr"/>
                </a:tc>
                <a:tc>
                  <a:txBody>
                    <a:bodyPr/>
                    <a:lstStyle/>
                    <a:p>
                      <a:pPr algn="ctr"/>
                      <a:r>
                        <a:rPr lang="en-US" sz="1600"/>
                        <a:t>-2.8</a:t>
                      </a:r>
                    </a:p>
                  </a:txBody>
                  <a:tcPr marL="81035" marR="81035" marT="40517" marB="40517" anchor="ctr"/>
                </a:tc>
                <a:extLst>
                  <a:ext uri="{0D108BD9-81ED-4DB2-BD59-A6C34878D82A}">
                    <a16:rowId xmlns:a16="http://schemas.microsoft.com/office/drawing/2014/main" val="465308441"/>
                  </a:ext>
                </a:extLst>
              </a:tr>
              <a:tr h="271066">
                <a:tc>
                  <a:txBody>
                    <a:bodyPr/>
                    <a:lstStyle/>
                    <a:p>
                      <a:pPr algn="ctr"/>
                      <a:r>
                        <a:rPr lang="en-US" sz="1600"/>
                        <a:t>4</a:t>
                      </a:r>
                    </a:p>
                  </a:txBody>
                  <a:tcPr marL="81035" marR="81035" marT="40517" marB="40517" anchor="ctr"/>
                </a:tc>
                <a:tc>
                  <a:txBody>
                    <a:bodyPr/>
                    <a:lstStyle/>
                    <a:p>
                      <a:pPr algn="ctr"/>
                      <a:r>
                        <a:rPr lang="en-US" sz="1600"/>
                        <a:t>4.2</a:t>
                      </a:r>
                    </a:p>
                  </a:txBody>
                  <a:tcPr marL="81035" marR="81035" marT="40517" marB="40517" anchor="ctr"/>
                </a:tc>
                <a:tc>
                  <a:txBody>
                    <a:bodyPr/>
                    <a:lstStyle/>
                    <a:p>
                      <a:pPr algn="ctr"/>
                      <a:r>
                        <a:rPr lang="en-US" sz="1600"/>
                        <a:t>-4.1</a:t>
                      </a:r>
                    </a:p>
                  </a:txBody>
                  <a:tcPr marL="81035" marR="81035" marT="40517" marB="40517" anchor="ctr"/>
                </a:tc>
                <a:extLst>
                  <a:ext uri="{0D108BD9-81ED-4DB2-BD59-A6C34878D82A}">
                    <a16:rowId xmlns:a16="http://schemas.microsoft.com/office/drawing/2014/main" val="2561581253"/>
                  </a:ext>
                </a:extLst>
              </a:tr>
              <a:tr h="271066">
                <a:tc>
                  <a:txBody>
                    <a:bodyPr/>
                    <a:lstStyle/>
                    <a:p>
                      <a:pPr algn="ctr"/>
                      <a:r>
                        <a:rPr lang="en-US" sz="1600"/>
                        <a:t>5</a:t>
                      </a:r>
                    </a:p>
                  </a:txBody>
                  <a:tcPr marL="81035" marR="81035" marT="40517" marB="40517" anchor="ctr"/>
                </a:tc>
                <a:tc>
                  <a:txBody>
                    <a:bodyPr/>
                    <a:lstStyle/>
                    <a:p>
                      <a:pPr algn="ctr"/>
                      <a:r>
                        <a:rPr lang="en-US" sz="1600"/>
                        <a:t>5.3</a:t>
                      </a:r>
                    </a:p>
                  </a:txBody>
                  <a:tcPr marL="81035" marR="81035" marT="40517" marB="40517" anchor="ctr"/>
                </a:tc>
                <a:tc>
                  <a:txBody>
                    <a:bodyPr/>
                    <a:lstStyle/>
                    <a:p>
                      <a:pPr algn="ctr"/>
                      <a:r>
                        <a:rPr lang="en-US" sz="1600"/>
                        <a:t>-5.4</a:t>
                      </a:r>
                    </a:p>
                  </a:txBody>
                  <a:tcPr marL="81035" marR="81035" marT="40517" marB="40517" anchor="ctr"/>
                </a:tc>
                <a:extLst>
                  <a:ext uri="{0D108BD9-81ED-4DB2-BD59-A6C34878D82A}">
                    <a16:rowId xmlns:a16="http://schemas.microsoft.com/office/drawing/2014/main" val="2116098516"/>
                  </a:ext>
                </a:extLst>
              </a:tr>
              <a:tr h="271066">
                <a:tc>
                  <a:txBody>
                    <a:bodyPr/>
                    <a:lstStyle/>
                    <a:p>
                      <a:pPr algn="ctr"/>
                      <a:r>
                        <a:rPr lang="en-US" sz="1600"/>
                        <a:t>6</a:t>
                      </a:r>
                    </a:p>
                  </a:txBody>
                  <a:tcPr marL="81035" marR="81035" marT="40517" marB="40517" anchor="ctr"/>
                </a:tc>
                <a:tc>
                  <a:txBody>
                    <a:bodyPr/>
                    <a:lstStyle/>
                    <a:p>
                      <a:pPr algn="ctr"/>
                      <a:r>
                        <a:rPr lang="en-US" sz="1600"/>
                        <a:t>6.1</a:t>
                      </a:r>
                    </a:p>
                  </a:txBody>
                  <a:tcPr marL="81035" marR="81035" marT="40517" marB="40517" anchor="ctr"/>
                </a:tc>
                <a:tc>
                  <a:txBody>
                    <a:bodyPr/>
                    <a:lstStyle/>
                    <a:p>
                      <a:pPr algn="ctr"/>
                      <a:r>
                        <a:rPr lang="en-US" sz="1600"/>
                        <a:t>-6.2</a:t>
                      </a:r>
                    </a:p>
                  </a:txBody>
                  <a:tcPr marL="81035" marR="81035" marT="40517" marB="40517" anchor="ctr"/>
                </a:tc>
                <a:extLst>
                  <a:ext uri="{0D108BD9-81ED-4DB2-BD59-A6C34878D82A}">
                    <a16:rowId xmlns:a16="http://schemas.microsoft.com/office/drawing/2014/main" val="3903502213"/>
                  </a:ext>
                </a:extLst>
              </a:tr>
              <a:tr h="271066">
                <a:tc>
                  <a:txBody>
                    <a:bodyPr/>
                    <a:lstStyle/>
                    <a:p>
                      <a:pPr algn="ctr"/>
                      <a:r>
                        <a:rPr lang="en-US" sz="1600"/>
                        <a:t>7</a:t>
                      </a:r>
                    </a:p>
                  </a:txBody>
                  <a:tcPr marL="81035" marR="81035" marT="40517" marB="40517" anchor="ctr"/>
                </a:tc>
                <a:tc>
                  <a:txBody>
                    <a:bodyPr/>
                    <a:lstStyle/>
                    <a:p>
                      <a:pPr algn="ctr"/>
                      <a:r>
                        <a:rPr lang="en-US" sz="1600"/>
                        <a:t>7.8</a:t>
                      </a:r>
                    </a:p>
                  </a:txBody>
                  <a:tcPr marL="81035" marR="81035" marT="40517" marB="40517" anchor="ctr"/>
                </a:tc>
                <a:tc>
                  <a:txBody>
                    <a:bodyPr/>
                    <a:lstStyle/>
                    <a:p>
                      <a:pPr algn="ctr"/>
                      <a:r>
                        <a:rPr lang="en-US" sz="1600"/>
                        <a:t>-7.0</a:t>
                      </a:r>
                    </a:p>
                  </a:txBody>
                  <a:tcPr marL="81035" marR="81035" marT="40517" marB="40517" anchor="ctr"/>
                </a:tc>
                <a:extLst>
                  <a:ext uri="{0D108BD9-81ED-4DB2-BD59-A6C34878D82A}">
                    <a16:rowId xmlns:a16="http://schemas.microsoft.com/office/drawing/2014/main" val="3635311547"/>
                  </a:ext>
                </a:extLst>
              </a:tr>
              <a:tr h="271066">
                <a:tc>
                  <a:txBody>
                    <a:bodyPr/>
                    <a:lstStyle/>
                    <a:p>
                      <a:pPr algn="ctr"/>
                      <a:r>
                        <a:rPr lang="en-US" sz="1600"/>
                        <a:t>8</a:t>
                      </a:r>
                    </a:p>
                  </a:txBody>
                  <a:tcPr marL="81035" marR="81035" marT="40517" marB="40517" anchor="ctr"/>
                </a:tc>
                <a:tc>
                  <a:txBody>
                    <a:bodyPr/>
                    <a:lstStyle/>
                    <a:p>
                      <a:pPr algn="ctr"/>
                      <a:r>
                        <a:rPr lang="en-US" sz="1600"/>
                        <a:t>8.5</a:t>
                      </a:r>
                    </a:p>
                  </a:txBody>
                  <a:tcPr marL="81035" marR="81035" marT="40517" marB="40517" anchor="ctr"/>
                </a:tc>
                <a:tc>
                  <a:txBody>
                    <a:bodyPr/>
                    <a:lstStyle/>
                    <a:p>
                      <a:pPr algn="ctr"/>
                      <a:r>
                        <a:rPr lang="en-US" sz="1600"/>
                        <a:t>-8.3</a:t>
                      </a:r>
                    </a:p>
                  </a:txBody>
                  <a:tcPr marL="81035" marR="81035" marT="40517" marB="40517" anchor="ctr"/>
                </a:tc>
                <a:extLst>
                  <a:ext uri="{0D108BD9-81ED-4DB2-BD59-A6C34878D82A}">
                    <a16:rowId xmlns:a16="http://schemas.microsoft.com/office/drawing/2014/main" val="1650936800"/>
                  </a:ext>
                </a:extLst>
              </a:tr>
              <a:tr h="271066">
                <a:tc>
                  <a:txBody>
                    <a:bodyPr/>
                    <a:lstStyle/>
                    <a:p>
                      <a:pPr algn="ctr"/>
                      <a:r>
                        <a:rPr lang="en-US" sz="1600"/>
                        <a:t>9</a:t>
                      </a:r>
                    </a:p>
                  </a:txBody>
                  <a:tcPr marL="81035" marR="81035" marT="40517" marB="40517" anchor="ctr"/>
                </a:tc>
                <a:tc>
                  <a:txBody>
                    <a:bodyPr/>
                    <a:lstStyle/>
                    <a:p>
                      <a:pPr algn="ctr"/>
                      <a:r>
                        <a:rPr lang="en-US" sz="1600"/>
                        <a:t>9.6</a:t>
                      </a:r>
                    </a:p>
                  </a:txBody>
                  <a:tcPr marL="81035" marR="81035" marT="40517" marB="40517" anchor="ctr"/>
                </a:tc>
                <a:tc>
                  <a:txBody>
                    <a:bodyPr/>
                    <a:lstStyle/>
                    <a:p>
                      <a:pPr algn="ctr"/>
                      <a:r>
                        <a:rPr lang="en-US" sz="1600" dirty="0"/>
                        <a:t>-9.2</a:t>
                      </a:r>
                    </a:p>
                  </a:txBody>
                  <a:tcPr marL="81035" marR="81035" marT="40517" marB="40517" anchor="ctr"/>
                </a:tc>
                <a:extLst>
                  <a:ext uri="{0D108BD9-81ED-4DB2-BD59-A6C34878D82A}">
                    <a16:rowId xmlns:a16="http://schemas.microsoft.com/office/drawing/2014/main" val="854390833"/>
                  </a:ext>
                </a:extLst>
              </a:tr>
            </a:tbl>
          </a:graphicData>
        </a:graphic>
      </p:graphicFrame>
      <p:sp>
        <p:nvSpPr>
          <p:cNvPr id="9" name="TextBox 8">
            <a:extLst>
              <a:ext uri="{FF2B5EF4-FFF2-40B4-BE49-F238E27FC236}">
                <a16:creationId xmlns:a16="http://schemas.microsoft.com/office/drawing/2014/main" id="{8E2E39EA-82C6-A261-E63F-68325BE91F80}"/>
              </a:ext>
            </a:extLst>
          </p:cNvPr>
          <p:cNvSpPr txBox="1"/>
          <p:nvPr/>
        </p:nvSpPr>
        <p:spPr>
          <a:xfrm>
            <a:off x="6609474" y="2669931"/>
            <a:ext cx="378630" cy="369332"/>
          </a:xfrm>
          <a:prstGeom prst="rect">
            <a:avLst/>
          </a:prstGeom>
          <a:noFill/>
        </p:spPr>
        <p:txBody>
          <a:bodyPr wrap="none" rtlCol="0">
            <a:spAutoFit/>
          </a:bodyPr>
          <a:lstStyle/>
          <a:p>
            <a:r>
              <a:rPr lang="en-US" dirty="0"/>
              <a:t>X </a:t>
            </a:r>
          </a:p>
        </p:txBody>
      </p:sp>
      <p:sp>
        <p:nvSpPr>
          <p:cNvPr id="10" name="TextBox 9">
            <a:extLst>
              <a:ext uri="{FF2B5EF4-FFF2-40B4-BE49-F238E27FC236}">
                <a16:creationId xmlns:a16="http://schemas.microsoft.com/office/drawing/2014/main" id="{E49E9EE8-FF45-922F-8E7B-5FF392301C3D}"/>
              </a:ext>
            </a:extLst>
          </p:cNvPr>
          <p:cNvSpPr txBox="1"/>
          <p:nvPr/>
        </p:nvSpPr>
        <p:spPr>
          <a:xfrm>
            <a:off x="9352672" y="2569697"/>
            <a:ext cx="378630" cy="369332"/>
          </a:xfrm>
          <a:prstGeom prst="rect">
            <a:avLst/>
          </a:prstGeom>
          <a:noFill/>
        </p:spPr>
        <p:txBody>
          <a:bodyPr wrap="none" rtlCol="0">
            <a:spAutoFit/>
          </a:bodyPr>
          <a:lstStyle/>
          <a:p>
            <a:r>
              <a:rPr lang="en-US" dirty="0"/>
              <a:t>X </a:t>
            </a:r>
          </a:p>
        </p:txBody>
      </p:sp>
      <p:sp>
        <p:nvSpPr>
          <p:cNvPr id="11" name="TextBox 10">
            <a:extLst>
              <a:ext uri="{FF2B5EF4-FFF2-40B4-BE49-F238E27FC236}">
                <a16:creationId xmlns:a16="http://schemas.microsoft.com/office/drawing/2014/main" id="{85BF314E-CA97-A572-E266-9486CD7585CF}"/>
              </a:ext>
            </a:extLst>
          </p:cNvPr>
          <p:cNvSpPr txBox="1"/>
          <p:nvPr/>
        </p:nvSpPr>
        <p:spPr>
          <a:xfrm>
            <a:off x="6578992" y="3075547"/>
            <a:ext cx="378630" cy="369332"/>
          </a:xfrm>
          <a:prstGeom prst="rect">
            <a:avLst/>
          </a:prstGeom>
          <a:noFill/>
        </p:spPr>
        <p:txBody>
          <a:bodyPr wrap="none" rtlCol="0">
            <a:spAutoFit/>
          </a:bodyPr>
          <a:lstStyle/>
          <a:p>
            <a:r>
              <a:rPr lang="en-US" dirty="0"/>
              <a:t>X </a:t>
            </a:r>
          </a:p>
        </p:txBody>
      </p:sp>
      <p:sp>
        <p:nvSpPr>
          <p:cNvPr id="12" name="TextBox 11">
            <a:extLst>
              <a:ext uri="{FF2B5EF4-FFF2-40B4-BE49-F238E27FC236}">
                <a16:creationId xmlns:a16="http://schemas.microsoft.com/office/drawing/2014/main" id="{4BCDEBF4-35D8-53EF-B7FA-58F759F02FCB}"/>
              </a:ext>
            </a:extLst>
          </p:cNvPr>
          <p:cNvSpPr txBox="1"/>
          <p:nvPr/>
        </p:nvSpPr>
        <p:spPr>
          <a:xfrm>
            <a:off x="9352672" y="2999348"/>
            <a:ext cx="378630" cy="369332"/>
          </a:xfrm>
          <a:prstGeom prst="rect">
            <a:avLst/>
          </a:prstGeom>
          <a:noFill/>
        </p:spPr>
        <p:txBody>
          <a:bodyPr wrap="none" rtlCol="0">
            <a:spAutoFit/>
          </a:bodyPr>
          <a:lstStyle/>
          <a:p>
            <a:r>
              <a:rPr lang="en-US" dirty="0"/>
              <a:t>X </a:t>
            </a:r>
          </a:p>
        </p:txBody>
      </p:sp>
      <p:sp>
        <p:nvSpPr>
          <p:cNvPr id="13" name="TextBox 12">
            <a:extLst>
              <a:ext uri="{FF2B5EF4-FFF2-40B4-BE49-F238E27FC236}">
                <a16:creationId xmlns:a16="http://schemas.microsoft.com/office/drawing/2014/main" id="{CC7706BB-DEFC-E888-09EF-7607632B4AD8}"/>
              </a:ext>
            </a:extLst>
          </p:cNvPr>
          <p:cNvSpPr txBox="1"/>
          <p:nvPr/>
        </p:nvSpPr>
        <p:spPr>
          <a:xfrm>
            <a:off x="7085432" y="2695720"/>
            <a:ext cx="362600" cy="369332"/>
          </a:xfrm>
          <a:prstGeom prst="rect">
            <a:avLst/>
          </a:prstGeom>
          <a:noFill/>
        </p:spPr>
        <p:txBody>
          <a:bodyPr wrap="none" rtlCol="0">
            <a:spAutoFit/>
          </a:bodyPr>
          <a:lstStyle/>
          <a:p>
            <a:r>
              <a:rPr lang="en-US" dirty="0"/>
              <a:t>Y </a:t>
            </a:r>
          </a:p>
        </p:txBody>
      </p:sp>
      <p:sp>
        <p:nvSpPr>
          <p:cNvPr id="14" name="TextBox 13">
            <a:extLst>
              <a:ext uri="{FF2B5EF4-FFF2-40B4-BE49-F238E27FC236}">
                <a16:creationId xmlns:a16="http://schemas.microsoft.com/office/drawing/2014/main" id="{6E74896E-0A56-70AF-3D28-729AC5F3E6C6}"/>
              </a:ext>
            </a:extLst>
          </p:cNvPr>
          <p:cNvSpPr txBox="1"/>
          <p:nvPr/>
        </p:nvSpPr>
        <p:spPr>
          <a:xfrm>
            <a:off x="7054950" y="3101336"/>
            <a:ext cx="362600" cy="369332"/>
          </a:xfrm>
          <a:prstGeom prst="rect">
            <a:avLst/>
          </a:prstGeom>
          <a:noFill/>
        </p:spPr>
        <p:txBody>
          <a:bodyPr wrap="none" rtlCol="0">
            <a:spAutoFit/>
          </a:bodyPr>
          <a:lstStyle/>
          <a:p>
            <a:r>
              <a:rPr lang="en-US" dirty="0"/>
              <a:t>Y </a:t>
            </a:r>
          </a:p>
        </p:txBody>
      </p:sp>
      <p:sp>
        <p:nvSpPr>
          <p:cNvPr id="15" name="TextBox 14">
            <a:extLst>
              <a:ext uri="{FF2B5EF4-FFF2-40B4-BE49-F238E27FC236}">
                <a16:creationId xmlns:a16="http://schemas.microsoft.com/office/drawing/2014/main" id="{89F72C30-6158-AA5F-2CBF-DCA473E1DE62}"/>
              </a:ext>
            </a:extLst>
          </p:cNvPr>
          <p:cNvSpPr txBox="1"/>
          <p:nvPr/>
        </p:nvSpPr>
        <p:spPr>
          <a:xfrm>
            <a:off x="9854423" y="2594899"/>
            <a:ext cx="362600" cy="369332"/>
          </a:xfrm>
          <a:prstGeom prst="rect">
            <a:avLst/>
          </a:prstGeom>
          <a:noFill/>
        </p:spPr>
        <p:txBody>
          <a:bodyPr wrap="none" rtlCol="0">
            <a:spAutoFit/>
          </a:bodyPr>
          <a:lstStyle/>
          <a:p>
            <a:r>
              <a:rPr lang="en-US" dirty="0"/>
              <a:t>Y </a:t>
            </a:r>
          </a:p>
        </p:txBody>
      </p:sp>
      <p:sp>
        <p:nvSpPr>
          <p:cNvPr id="16" name="TextBox 15">
            <a:extLst>
              <a:ext uri="{FF2B5EF4-FFF2-40B4-BE49-F238E27FC236}">
                <a16:creationId xmlns:a16="http://schemas.microsoft.com/office/drawing/2014/main" id="{9583A1F4-D67A-F8F6-94AB-63AE24549DDE}"/>
              </a:ext>
            </a:extLst>
          </p:cNvPr>
          <p:cNvSpPr txBox="1"/>
          <p:nvPr/>
        </p:nvSpPr>
        <p:spPr>
          <a:xfrm>
            <a:off x="9823941" y="3000515"/>
            <a:ext cx="362600" cy="369332"/>
          </a:xfrm>
          <a:prstGeom prst="rect">
            <a:avLst/>
          </a:prstGeom>
          <a:noFill/>
        </p:spPr>
        <p:txBody>
          <a:bodyPr wrap="none" rtlCol="0">
            <a:spAutoFit/>
          </a:bodyPr>
          <a:lstStyle/>
          <a:p>
            <a:r>
              <a:rPr lang="en-US" dirty="0"/>
              <a:t>Y </a:t>
            </a:r>
          </a:p>
        </p:txBody>
      </p:sp>
      <p:cxnSp>
        <p:nvCxnSpPr>
          <p:cNvPr id="18" name="Straight Arrow Connector 17">
            <a:extLst>
              <a:ext uri="{FF2B5EF4-FFF2-40B4-BE49-F238E27FC236}">
                <a16:creationId xmlns:a16="http://schemas.microsoft.com/office/drawing/2014/main" id="{7A8B2435-767A-9F94-CD08-AF9BF7CB6C15}"/>
              </a:ext>
            </a:extLst>
          </p:cNvPr>
          <p:cNvCxnSpPr/>
          <p:nvPr/>
        </p:nvCxnSpPr>
        <p:spPr>
          <a:xfrm>
            <a:off x="6929487" y="3104868"/>
            <a:ext cx="0" cy="310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CC359B-ABB6-A1AF-3526-C777FEFAF042}"/>
              </a:ext>
            </a:extLst>
          </p:cNvPr>
          <p:cNvCxnSpPr/>
          <p:nvPr/>
        </p:nvCxnSpPr>
        <p:spPr>
          <a:xfrm>
            <a:off x="7437455" y="3101336"/>
            <a:ext cx="0" cy="310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45E4187-5D06-2CF2-EF6C-9D3544C14929}"/>
              </a:ext>
            </a:extLst>
          </p:cNvPr>
          <p:cNvCxnSpPr/>
          <p:nvPr/>
        </p:nvCxnSpPr>
        <p:spPr>
          <a:xfrm>
            <a:off x="9731302" y="2624220"/>
            <a:ext cx="0" cy="310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13093F-7B00-7F3C-0B2E-2CF41047685C}"/>
              </a:ext>
            </a:extLst>
          </p:cNvPr>
          <p:cNvCxnSpPr/>
          <p:nvPr/>
        </p:nvCxnSpPr>
        <p:spPr>
          <a:xfrm>
            <a:off x="10186541" y="3028669"/>
            <a:ext cx="0" cy="310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6A6B807-8556-67BF-7E8C-E2B87C8E1005}"/>
              </a:ext>
            </a:extLst>
          </p:cNvPr>
          <p:cNvCxnSpPr/>
          <p:nvPr/>
        </p:nvCxnSpPr>
        <p:spPr>
          <a:xfrm flipV="1">
            <a:off x="6471138" y="2695720"/>
            <a:ext cx="0" cy="23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C71839-52A7-D49B-67F0-C2792A94ABE6}"/>
              </a:ext>
            </a:extLst>
          </p:cNvPr>
          <p:cNvCxnSpPr/>
          <p:nvPr/>
        </p:nvCxnSpPr>
        <p:spPr>
          <a:xfrm flipV="1">
            <a:off x="7097155" y="2695719"/>
            <a:ext cx="0" cy="23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BC3415-182C-AD72-4D60-7839AE105ABA}"/>
              </a:ext>
            </a:extLst>
          </p:cNvPr>
          <p:cNvCxnSpPr/>
          <p:nvPr/>
        </p:nvCxnSpPr>
        <p:spPr>
          <a:xfrm flipV="1">
            <a:off x="9731302" y="3101336"/>
            <a:ext cx="0" cy="23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14D0959-E79E-7D82-7AEF-684253D1D7FA}"/>
              </a:ext>
            </a:extLst>
          </p:cNvPr>
          <p:cNvCxnSpPr/>
          <p:nvPr/>
        </p:nvCxnSpPr>
        <p:spPr>
          <a:xfrm flipV="1">
            <a:off x="10207649" y="2659400"/>
            <a:ext cx="0" cy="23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88798BAB-EA6D-E64B-C924-47A145C58DA5}"/>
              </a:ext>
            </a:extLst>
          </p:cNvPr>
          <p:cNvPicPr>
            <a:picLocks noChangeAspect="1"/>
          </p:cNvPicPr>
          <p:nvPr/>
        </p:nvPicPr>
        <p:blipFill>
          <a:blip r:embed="rId4"/>
          <a:stretch>
            <a:fillRect/>
          </a:stretch>
        </p:blipFill>
        <p:spPr>
          <a:xfrm>
            <a:off x="0" y="5965089"/>
            <a:ext cx="4445000" cy="901700"/>
          </a:xfrm>
          <a:prstGeom prst="rect">
            <a:avLst/>
          </a:prstGeom>
        </p:spPr>
      </p:pic>
      <p:sp>
        <p:nvSpPr>
          <p:cNvPr id="29" name="TextBox 28">
            <a:extLst>
              <a:ext uri="{FF2B5EF4-FFF2-40B4-BE49-F238E27FC236}">
                <a16:creationId xmlns:a16="http://schemas.microsoft.com/office/drawing/2014/main" id="{5194364E-9666-4779-9C6F-5343B662A2BD}"/>
              </a:ext>
            </a:extLst>
          </p:cNvPr>
          <p:cNvSpPr txBox="1"/>
          <p:nvPr/>
        </p:nvSpPr>
        <p:spPr>
          <a:xfrm>
            <a:off x="5514535" y="3024554"/>
            <a:ext cx="306494"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0D64C079-95B8-4297-87CF-58190A38081C}"/>
              </a:ext>
            </a:extLst>
          </p:cNvPr>
          <p:cNvSpPr txBox="1"/>
          <p:nvPr/>
        </p:nvSpPr>
        <p:spPr>
          <a:xfrm>
            <a:off x="10801556" y="2855241"/>
            <a:ext cx="29527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310870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6ACCC-543A-B79C-90FE-3BCE202C2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DBA90-E710-D308-1F74-9CEAF22AA2D3}"/>
              </a:ext>
            </a:extLst>
          </p:cNvPr>
          <p:cNvSpPr>
            <a:spLocks noGrp="1"/>
          </p:cNvSpPr>
          <p:nvPr>
            <p:ph type="title"/>
          </p:nvPr>
        </p:nvSpPr>
        <p:spPr/>
        <p:txBody>
          <a:bodyPr/>
          <a:lstStyle/>
          <a:p>
            <a:r>
              <a:rPr lang="en-US" dirty="0">
                <a:solidFill>
                  <a:schemeClr val="accent1"/>
                </a:solidFill>
              </a:rPr>
              <a:t>Feature Selection </a:t>
            </a:r>
            <a:r>
              <a:rPr lang="en-US" dirty="0"/>
              <a:t>vs. Feature Extraction</a:t>
            </a:r>
          </a:p>
        </p:txBody>
      </p:sp>
      <p:pic>
        <p:nvPicPr>
          <p:cNvPr id="6" name="Picture 5">
            <a:extLst>
              <a:ext uri="{FF2B5EF4-FFF2-40B4-BE49-F238E27FC236}">
                <a16:creationId xmlns:a16="http://schemas.microsoft.com/office/drawing/2014/main" id="{E86B45F5-3131-B22B-A6C0-3359C3DDEE6C}"/>
              </a:ext>
            </a:extLst>
          </p:cNvPr>
          <p:cNvPicPr>
            <a:picLocks noChangeAspect="1"/>
          </p:cNvPicPr>
          <p:nvPr/>
        </p:nvPicPr>
        <p:blipFill>
          <a:blip r:embed="rId3"/>
          <a:stretch>
            <a:fillRect/>
          </a:stretch>
        </p:blipFill>
        <p:spPr>
          <a:xfrm>
            <a:off x="5782994" y="3893770"/>
            <a:ext cx="5455863" cy="2703107"/>
          </a:xfrm>
          <a:prstGeom prst="rect">
            <a:avLst/>
          </a:prstGeom>
        </p:spPr>
      </p:pic>
      <p:graphicFrame>
        <p:nvGraphicFramePr>
          <p:cNvPr id="8" name="Table 7">
            <a:extLst>
              <a:ext uri="{FF2B5EF4-FFF2-40B4-BE49-F238E27FC236}">
                <a16:creationId xmlns:a16="http://schemas.microsoft.com/office/drawing/2014/main" id="{52C28758-7AF9-089A-BCD7-FC636EB1347E}"/>
              </a:ext>
            </a:extLst>
          </p:cNvPr>
          <p:cNvGraphicFramePr>
            <a:graphicFrameLocks noGrp="1"/>
          </p:cNvGraphicFramePr>
          <p:nvPr>
            <p:extLst>
              <p:ext uri="{D42A27DB-BD31-4B8C-83A1-F6EECF244321}">
                <p14:modId xmlns:p14="http://schemas.microsoft.com/office/powerpoint/2010/main" val="3998245562"/>
              </p:ext>
            </p:extLst>
          </p:nvPr>
        </p:nvGraphicFramePr>
        <p:xfrm>
          <a:off x="347126" y="1985042"/>
          <a:ext cx="2344419" cy="3422112"/>
        </p:xfrm>
        <a:graphic>
          <a:graphicData uri="http://schemas.openxmlformats.org/drawingml/2006/table">
            <a:tbl>
              <a:tblPr>
                <a:tableStyleId>{616DA210-FB5B-4158-B5E0-FEB733F419BA}</a:tableStyleId>
              </a:tblPr>
              <a:tblGrid>
                <a:gridCol w="781473">
                  <a:extLst>
                    <a:ext uri="{9D8B030D-6E8A-4147-A177-3AD203B41FA5}">
                      <a16:colId xmlns:a16="http://schemas.microsoft.com/office/drawing/2014/main" val="2910001117"/>
                    </a:ext>
                  </a:extLst>
                </a:gridCol>
                <a:gridCol w="781473">
                  <a:extLst>
                    <a:ext uri="{9D8B030D-6E8A-4147-A177-3AD203B41FA5}">
                      <a16:colId xmlns:a16="http://schemas.microsoft.com/office/drawing/2014/main" val="573365167"/>
                    </a:ext>
                  </a:extLst>
                </a:gridCol>
                <a:gridCol w="781473">
                  <a:extLst>
                    <a:ext uri="{9D8B030D-6E8A-4147-A177-3AD203B41FA5}">
                      <a16:colId xmlns:a16="http://schemas.microsoft.com/office/drawing/2014/main" val="371602960"/>
                    </a:ext>
                  </a:extLst>
                </a:gridCol>
              </a:tblGrid>
              <a:tr h="684672">
                <a:tc>
                  <a:txBody>
                    <a:bodyPr/>
                    <a:lstStyle/>
                    <a:p>
                      <a:pPr algn="ctr"/>
                      <a:r>
                        <a:rPr lang="en-US" sz="1000" b="1"/>
                        <a:t>x</a:t>
                      </a:r>
                      <a:endParaRPr lang="en-US" sz="1000"/>
                    </a:p>
                  </a:txBody>
                  <a:tcPr marL="81035" marR="81035" marT="40517" marB="40517" anchor="ctr"/>
                </a:tc>
                <a:tc>
                  <a:txBody>
                    <a:bodyPr/>
                    <a:lstStyle/>
                    <a:p>
                      <a:pPr algn="ctr"/>
                      <a:r>
                        <a:rPr lang="en-US" sz="1000" b="1"/>
                        <a:t>y (Positive)</a:t>
                      </a:r>
                      <a:endParaRPr lang="en-US" sz="1000"/>
                    </a:p>
                  </a:txBody>
                  <a:tcPr marL="81035" marR="81035" marT="40517" marB="40517" anchor="ctr"/>
                </a:tc>
                <a:tc>
                  <a:txBody>
                    <a:bodyPr/>
                    <a:lstStyle/>
                    <a:p>
                      <a:pPr algn="ctr"/>
                      <a:r>
                        <a:rPr lang="en-US" sz="1000" b="1" dirty="0"/>
                        <a:t>y (Negative)</a:t>
                      </a:r>
                      <a:endParaRPr lang="en-US" sz="1000" dirty="0"/>
                    </a:p>
                  </a:txBody>
                  <a:tcPr marL="81035" marR="81035" marT="40517" marB="40517" anchor="ctr"/>
                </a:tc>
                <a:extLst>
                  <a:ext uri="{0D108BD9-81ED-4DB2-BD59-A6C34878D82A}">
                    <a16:rowId xmlns:a16="http://schemas.microsoft.com/office/drawing/2014/main" val="4108350326"/>
                  </a:ext>
                </a:extLst>
              </a:tr>
              <a:tr h="273744">
                <a:tc>
                  <a:txBody>
                    <a:bodyPr/>
                    <a:lstStyle/>
                    <a:p>
                      <a:pPr algn="ctr"/>
                      <a:r>
                        <a:rPr lang="en-US" sz="1000"/>
                        <a:t>0</a:t>
                      </a:r>
                    </a:p>
                  </a:txBody>
                  <a:tcPr marL="81035" marR="81035" marT="40517" marB="40517" anchor="ctr"/>
                </a:tc>
                <a:tc>
                  <a:txBody>
                    <a:bodyPr/>
                    <a:lstStyle/>
                    <a:p>
                      <a:pPr algn="ctr"/>
                      <a:r>
                        <a:rPr lang="en-US" sz="1000"/>
                        <a:t>0.2</a:t>
                      </a:r>
                    </a:p>
                  </a:txBody>
                  <a:tcPr marL="81035" marR="81035" marT="40517" marB="40517" anchor="ctr"/>
                </a:tc>
                <a:tc>
                  <a:txBody>
                    <a:bodyPr/>
                    <a:lstStyle/>
                    <a:p>
                      <a:pPr algn="ctr"/>
                      <a:r>
                        <a:rPr lang="en-US" sz="1000"/>
                        <a:t>-0.3</a:t>
                      </a:r>
                    </a:p>
                  </a:txBody>
                  <a:tcPr marL="81035" marR="81035" marT="40517" marB="40517" anchor="ctr"/>
                </a:tc>
                <a:extLst>
                  <a:ext uri="{0D108BD9-81ED-4DB2-BD59-A6C34878D82A}">
                    <a16:rowId xmlns:a16="http://schemas.microsoft.com/office/drawing/2014/main" val="3005280055"/>
                  </a:ext>
                </a:extLst>
              </a:tr>
              <a:tr h="273744">
                <a:tc>
                  <a:txBody>
                    <a:bodyPr/>
                    <a:lstStyle/>
                    <a:p>
                      <a:pPr algn="ctr"/>
                      <a:r>
                        <a:rPr lang="en-US" sz="1000"/>
                        <a:t>1</a:t>
                      </a:r>
                    </a:p>
                  </a:txBody>
                  <a:tcPr marL="81035" marR="81035" marT="40517" marB="40517" anchor="ctr"/>
                </a:tc>
                <a:tc>
                  <a:txBody>
                    <a:bodyPr/>
                    <a:lstStyle/>
                    <a:p>
                      <a:pPr algn="ctr"/>
                      <a:r>
                        <a:rPr lang="en-US" sz="1000"/>
                        <a:t>1.8</a:t>
                      </a:r>
                    </a:p>
                  </a:txBody>
                  <a:tcPr marL="81035" marR="81035" marT="40517" marB="40517" anchor="ctr"/>
                </a:tc>
                <a:tc>
                  <a:txBody>
                    <a:bodyPr/>
                    <a:lstStyle/>
                    <a:p>
                      <a:pPr algn="ctr"/>
                      <a:r>
                        <a:rPr lang="en-US" sz="1000"/>
                        <a:t>-1.1</a:t>
                      </a:r>
                    </a:p>
                  </a:txBody>
                  <a:tcPr marL="81035" marR="81035" marT="40517" marB="40517" anchor="ctr"/>
                </a:tc>
                <a:extLst>
                  <a:ext uri="{0D108BD9-81ED-4DB2-BD59-A6C34878D82A}">
                    <a16:rowId xmlns:a16="http://schemas.microsoft.com/office/drawing/2014/main" val="4100956696"/>
                  </a:ext>
                </a:extLst>
              </a:tr>
              <a:tr h="273744">
                <a:tc>
                  <a:txBody>
                    <a:bodyPr/>
                    <a:lstStyle/>
                    <a:p>
                      <a:pPr algn="ctr"/>
                      <a:r>
                        <a:rPr lang="en-US" sz="1000"/>
                        <a:t>2</a:t>
                      </a:r>
                    </a:p>
                  </a:txBody>
                  <a:tcPr marL="81035" marR="81035" marT="40517" marB="40517" anchor="ctr"/>
                </a:tc>
                <a:tc>
                  <a:txBody>
                    <a:bodyPr/>
                    <a:lstStyle/>
                    <a:p>
                      <a:pPr algn="ctr"/>
                      <a:r>
                        <a:rPr lang="en-US" sz="1000"/>
                        <a:t>2.9</a:t>
                      </a:r>
                    </a:p>
                  </a:txBody>
                  <a:tcPr marL="81035" marR="81035" marT="40517" marB="40517" anchor="ctr"/>
                </a:tc>
                <a:tc>
                  <a:txBody>
                    <a:bodyPr/>
                    <a:lstStyle/>
                    <a:p>
                      <a:pPr algn="ctr"/>
                      <a:r>
                        <a:rPr lang="en-US" sz="1000"/>
                        <a:t>-2.2</a:t>
                      </a:r>
                    </a:p>
                  </a:txBody>
                  <a:tcPr marL="81035" marR="81035" marT="40517" marB="40517" anchor="ctr"/>
                </a:tc>
                <a:extLst>
                  <a:ext uri="{0D108BD9-81ED-4DB2-BD59-A6C34878D82A}">
                    <a16:rowId xmlns:a16="http://schemas.microsoft.com/office/drawing/2014/main" val="1260241230"/>
                  </a:ext>
                </a:extLst>
              </a:tr>
              <a:tr h="273744">
                <a:tc>
                  <a:txBody>
                    <a:bodyPr/>
                    <a:lstStyle/>
                    <a:p>
                      <a:pPr algn="ctr"/>
                      <a:r>
                        <a:rPr lang="en-US" sz="1000"/>
                        <a:t>3</a:t>
                      </a:r>
                    </a:p>
                  </a:txBody>
                  <a:tcPr marL="81035" marR="81035" marT="40517" marB="40517" anchor="ctr"/>
                </a:tc>
                <a:tc>
                  <a:txBody>
                    <a:bodyPr/>
                    <a:lstStyle/>
                    <a:p>
                      <a:pPr algn="ctr"/>
                      <a:r>
                        <a:rPr lang="en-US" sz="1000"/>
                        <a:t>3.5</a:t>
                      </a:r>
                    </a:p>
                  </a:txBody>
                  <a:tcPr marL="81035" marR="81035" marT="40517" marB="40517" anchor="ctr"/>
                </a:tc>
                <a:tc>
                  <a:txBody>
                    <a:bodyPr/>
                    <a:lstStyle/>
                    <a:p>
                      <a:pPr algn="ctr"/>
                      <a:r>
                        <a:rPr lang="en-US" sz="1000"/>
                        <a:t>-2.8</a:t>
                      </a:r>
                    </a:p>
                  </a:txBody>
                  <a:tcPr marL="81035" marR="81035" marT="40517" marB="40517" anchor="ctr"/>
                </a:tc>
                <a:extLst>
                  <a:ext uri="{0D108BD9-81ED-4DB2-BD59-A6C34878D82A}">
                    <a16:rowId xmlns:a16="http://schemas.microsoft.com/office/drawing/2014/main" val="465308441"/>
                  </a:ext>
                </a:extLst>
              </a:tr>
              <a:tr h="273744">
                <a:tc>
                  <a:txBody>
                    <a:bodyPr/>
                    <a:lstStyle/>
                    <a:p>
                      <a:pPr algn="ctr"/>
                      <a:r>
                        <a:rPr lang="en-US" sz="1000"/>
                        <a:t>4</a:t>
                      </a:r>
                    </a:p>
                  </a:txBody>
                  <a:tcPr marL="81035" marR="81035" marT="40517" marB="40517" anchor="ctr"/>
                </a:tc>
                <a:tc>
                  <a:txBody>
                    <a:bodyPr/>
                    <a:lstStyle/>
                    <a:p>
                      <a:pPr algn="ctr"/>
                      <a:r>
                        <a:rPr lang="en-US" sz="1000"/>
                        <a:t>4.2</a:t>
                      </a:r>
                    </a:p>
                  </a:txBody>
                  <a:tcPr marL="81035" marR="81035" marT="40517" marB="40517" anchor="ctr"/>
                </a:tc>
                <a:tc>
                  <a:txBody>
                    <a:bodyPr/>
                    <a:lstStyle/>
                    <a:p>
                      <a:pPr algn="ctr"/>
                      <a:r>
                        <a:rPr lang="en-US" sz="1000"/>
                        <a:t>-4.1</a:t>
                      </a:r>
                    </a:p>
                  </a:txBody>
                  <a:tcPr marL="81035" marR="81035" marT="40517" marB="40517" anchor="ctr"/>
                </a:tc>
                <a:extLst>
                  <a:ext uri="{0D108BD9-81ED-4DB2-BD59-A6C34878D82A}">
                    <a16:rowId xmlns:a16="http://schemas.microsoft.com/office/drawing/2014/main" val="2561581253"/>
                  </a:ext>
                </a:extLst>
              </a:tr>
              <a:tr h="273744">
                <a:tc>
                  <a:txBody>
                    <a:bodyPr/>
                    <a:lstStyle/>
                    <a:p>
                      <a:pPr algn="ctr"/>
                      <a:r>
                        <a:rPr lang="en-US" sz="1000"/>
                        <a:t>5</a:t>
                      </a:r>
                    </a:p>
                  </a:txBody>
                  <a:tcPr marL="81035" marR="81035" marT="40517" marB="40517" anchor="ctr"/>
                </a:tc>
                <a:tc>
                  <a:txBody>
                    <a:bodyPr/>
                    <a:lstStyle/>
                    <a:p>
                      <a:pPr algn="ctr"/>
                      <a:r>
                        <a:rPr lang="en-US" sz="1000"/>
                        <a:t>5.3</a:t>
                      </a:r>
                    </a:p>
                  </a:txBody>
                  <a:tcPr marL="81035" marR="81035" marT="40517" marB="40517" anchor="ctr"/>
                </a:tc>
                <a:tc>
                  <a:txBody>
                    <a:bodyPr/>
                    <a:lstStyle/>
                    <a:p>
                      <a:pPr algn="ctr"/>
                      <a:r>
                        <a:rPr lang="en-US" sz="1000"/>
                        <a:t>-5.4</a:t>
                      </a:r>
                    </a:p>
                  </a:txBody>
                  <a:tcPr marL="81035" marR="81035" marT="40517" marB="40517" anchor="ctr"/>
                </a:tc>
                <a:extLst>
                  <a:ext uri="{0D108BD9-81ED-4DB2-BD59-A6C34878D82A}">
                    <a16:rowId xmlns:a16="http://schemas.microsoft.com/office/drawing/2014/main" val="2116098516"/>
                  </a:ext>
                </a:extLst>
              </a:tr>
              <a:tr h="273744">
                <a:tc>
                  <a:txBody>
                    <a:bodyPr/>
                    <a:lstStyle/>
                    <a:p>
                      <a:pPr algn="ctr"/>
                      <a:r>
                        <a:rPr lang="en-US" sz="1000"/>
                        <a:t>6</a:t>
                      </a:r>
                    </a:p>
                  </a:txBody>
                  <a:tcPr marL="81035" marR="81035" marT="40517" marB="40517" anchor="ctr"/>
                </a:tc>
                <a:tc>
                  <a:txBody>
                    <a:bodyPr/>
                    <a:lstStyle/>
                    <a:p>
                      <a:pPr algn="ctr"/>
                      <a:r>
                        <a:rPr lang="en-US" sz="1000"/>
                        <a:t>6.1</a:t>
                      </a:r>
                    </a:p>
                  </a:txBody>
                  <a:tcPr marL="81035" marR="81035" marT="40517" marB="40517" anchor="ctr"/>
                </a:tc>
                <a:tc>
                  <a:txBody>
                    <a:bodyPr/>
                    <a:lstStyle/>
                    <a:p>
                      <a:pPr algn="ctr"/>
                      <a:r>
                        <a:rPr lang="en-US" sz="1000"/>
                        <a:t>-6.2</a:t>
                      </a:r>
                    </a:p>
                  </a:txBody>
                  <a:tcPr marL="81035" marR="81035" marT="40517" marB="40517" anchor="ctr"/>
                </a:tc>
                <a:extLst>
                  <a:ext uri="{0D108BD9-81ED-4DB2-BD59-A6C34878D82A}">
                    <a16:rowId xmlns:a16="http://schemas.microsoft.com/office/drawing/2014/main" val="3903502213"/>
                  </a:ext>
                </a:extLst>
              </a:tr>
              <a:tr h="273744">
                <a:tc>
                  <a:txBody>
                    <a:bodyPr/>
                    <a:lstStyle/>
                    <a:p>
                      <a:pPr algn="ctr"/>
                      <a:r>
                        <a:rPr lang="en-US" sz="1000"/>
                        <a:t>7</a:t>
                      </a:r>
                    </a:p>
                  </a:txBody>
                  <a:tcPr marL="81035" marR="81035" marT="40517" marB="40517" anchor="ctr"/>
                </a:tc>
                <a:tc>
                  <a:txBody>
                    <a:bodyPr/>
                    <a:lstStyle/>
                    <a:p>
                      <a:pPr algn="ctr"/>
                      <a:r>
                        <a:rPr lang="en-US" sz="1000"/>
                        <a:t>7.8</a:t>
                      </a:r>
                    </a:p>
                  </a:txBody>
                  <a:tcPr marL="81035" marR="81035" marT="40517" marB="40517" anchor="ctr"/>
                </a:tc>
                <a:tc>
                  <a:txBody>
                    <a:bodyPr/>
                    <a:lstStyle/>
                    <a:p>
                      <a:pPr algn="ctr"/>
                      <a:r>
                        <a:rPr lang="en-US" sz="1000"/>
                        <a:t>-7.0</a:t>
                      </a:r>
                    </a:p>
                  </a:txBody>
                  <a:tcPr marL="81035" marR="81035" marT="40517" marB="40517" anchor="ctr"/>
                </a:tc>
                <a:extLst>
                  <a:ext uri="{0D108BD9-81ED-4DB2-BD59-A6C34878D82A}">
                    <a16:rowId xmlns:a16="http://schemas.microsoft.com/office/drawing/2014/main" val="3635311547"/>
                  </a:ext>
                </a:extLst>
              </a:tr>
              <a:tr h="273744">
                <a:tc>
                  <a:txBody>
                    <a:bodyPr/>
                    <a:lstStyle/>
                    <a:p>
                      <a:pPr algn="ctr"/>
                      <a:r>
                        <a:rPr lang="en-US" sz="1000"/>
                        <a:t>8</a:t>
                      </a:r>
                    </a:p>
                  </a:txBody>
                  <a:tcPr marL="81035" marR="81035" marT="40517" marB="40517" anchor="ctr"/>
                </a:tc>
                <a:tc>
                  <a:txBody>
                    <a:bodyPr/>
                    <a:lstStyle/>
                    <a:p>
                      <a:pPr algn="ctr"/>
                      <a:r>
                        <a:rPr lang="en-US" sz="1000"/>
                        <a:t>8.5</a:t>
                      </a:r>
                    </a:p>
                  </a:txBody>
                  <a:tcPr marL="81035" marR="81035" marT="40517" marB="40517" anchor="ctr"/>
                </a:tc>
                <a:tc>
                  <a:txBody>
                    <a:bodyPr/>
                    <a:lstStyle/>
                    <a:p>
                      <a:pPr algn="ctr"/>
                      <a:r>
                        <a:rPr lang="en-US" sz="1000"/>
                        <a:t>-8.3</a:t>
                      </a:r>
                    </a:p>
                  </a:txBody>
                  <a:tcPr marL="81035" marR="81035" marT="40517" marB="40517" anchor="ctr"/>
                </a:tc>
                <a:extLst>
                  <a:ext uri="{0D108BD9-81ED-4DB2-BD59-A6C34878D82A}">
                    <a16:rowId xmlns:a16="http://schemas.microsoft.com/office/drawing/2014/main" val="1650936800"/>
                  </a:ext>
                </a:extLst>
              </a:tr>
              <a:tr h="273744">
                <a:tc>
                  <a:txBody>
                    <a:bodyPr/>
                    <a:lstStyle/>
                    <a:p>
                      <a:pPr algn="ctr"/>
                      <a:r>
                        <a:rPr lang="en-US" sz="1000"/>
                        <a:t>9</a:t>
                      </a:r>
                    </a:p>
                  </a:txBody>
                  <a:tcPr marL="81035" marR="81035" marT="40517" marB="40517" anchor="ctr"/>
                </a:tc>
                <a:tc>
                  <a:txBody>
                    <a:bodyPr/>
                    <a:lstStyle/>
                    <a:p>
                      <a:pPr algn="ctr"/>
                      <a:r>
                        <a:rPr lang="en-US" sz="1000"/>
                        <a:t>9.6</a:t>
                      </a:r>
                    </a:p>
                  </a:txBody>
                  <a:tcPr marL="81035" marR="81035" marT="40517" marB="40517" anchor="ctr"/>
                </a:tc>
                <a:tc>
                  <a:txBody>
                    <a:bodyPr/>
                    <a:lstStyle/>
                    <a:p>
                      <a:pPr algn="ctr"/>
                      <a:r>
                        <a:rPr lang="en-US" sz="1000" dirty="0"/>
                        <a:t>-9.2</a:t>
                      </a:r>
                    </a:p>
                  </a:txBody>
                  <a:tcPr marL="81035" marR="81035" marT="40517" marB="40517" anchor="ctr"/>
                </a:tc>
                <a:extLst>
                  <a:ext uri="{0D108BD9-81ED-4DB2-BD59-A6C34878D82A}">
                    <a16:rowId xmlns:a16="http://schemas.microsoft.com/office/drawing/2014/main" val="854390833"/>
                  </a:ext>
                </a:extLst>
              </a:tr>
            </a:tbl>
          </a:graphicData>
        </a:graphic>
      </p:graphicFrame>
      <p:sp>
        <p:nvSpPr>
          <p:cNvPr id="9" name="TextBox 8">
            <a:extLst>
              <a:ext uri="{FF2B5EF4-FFF2-40B4-BE49-F238E27FC236}">
                <a16:creationId xmlns:a16="http://schemas.microsoft.com/office/drawing/2014/main" id="{F7871C37-893C-1D47-5E2F-28F0730887E9}"/>
              </a:ext>
            </a:extLst>
          </p:cNvPr>
          <p:cNvSpPr txBox="1"/>
          <p:nvPr/>
        </p:nvSpPr>
        <p:spPr>
          <a:xfrm>
            <a:off x="6609474" y="2669931"/>
            <a:ext cx="378630" cy="369332"/>
          </a:xfrm>
          <a:prstGeom prst="rect">
            <a:avLst/>
          </a:prstGeom>
          <a:noFill/>
        </p:spPr>
        <p:txBody>
          <a:bodyPr wrap="none" rtlCol="0">
            <a:spAutoFit/>
          </a:bodyPr>
          <a:lstStyle/>
          <a:p>
            <a:r>
              <a:rPr lang="en-US" dirty="0"/>
              <a:t>X </a:t>
            </a:r>
          </a:p>
        </p:txBody>
      </p:sp>
      <p:sp>
        <p:nvSpPr>
          <p:cNvPr id="10" name="TextBox 9">
            <a:extLst>
              <a:ext uri="{FF2B5EF4-FFF2-40B4-BE49-F238E27FC236}">
                <a16:creationId xmlns:a16="http://schemas.microsoft.com/office/drawing/2014/main" id="{E00D4576-1D2E-2A05-4189-09CC44D69290}"/>
              </a:ext>
            </a:extLst>
          </p:cNvPr>
          <p:cNvSpPr txBox="1"/>
          <p:nvPr/>
        </p:nvSpPr>
        <p:spPr>
          <a:xfrm>
            <a:off x="9352672" y="2569697"/>
            <a:ext cx="378630" cy="369332"/>
          </a:xfrm>
          <a:prstGeom prst="rect">
            <a:avLst/>
          </a:prstGeom>
          <a:noFill/>
        </p:spPr>
        <p:txBody>
          <a:bodyPr wrap="none" rtlCol="0">
            <a:spAutoFit/>
          </a:bodyPr>
          <a:lstStyle/>
          <a:p>
            <a:r>
              <a:rPr lang="en-US" dirty="0"/>
              <a:t>X </a:t>
            </a:r>
          </a:p>
        </p:txBody>
      </p:sp>
      <p:sp>
        <p:nvSpPr>
          <p:cNvPr id="11" name="TextBox 10">
            <a:extLst>
              <a:ext uri="{FF2B5EF4-FFF2-40B4-BE49-F238E27FC236}">
                <a16:creationId xmlns:a16="http://schemas.microsoft.com/office/drawing/2014/main" id="{CC088060-707E-F28A-CE12-30EE12EFA51D}"/>
              </a:ext>
            </a:extLst>
          </p:cNvPr>
          <p:cNvSpPr txBox="1"/>
          <p:nvPr/>
        </p:nvSpPr>
        <p:spPr>
          <a:xfrm>
            <a:off x="6578992" y="3075547"/>
            <a:ext cx="378630" cy="369332"/>
          </a:xfrm>
          <a:prstGeom prst="rect">
            <a:avLst/>
          </a:prstGeom>
          <a:noFill/>
        </p:spPr>
        <p:txBody>
          <a:bodyPr wrap="none" rtlCol="0">
            <a:spAutoFit/>
          </a:bodyPr>
          <a:lstStyle/>
          <a:p>
            <a:r>
              <a:rPr lang="en-US" dirty="0"/>
              <a:t>X </a:t>
            </a:r>
          </a:p>
        </p:txBody>
      </p:sp>
      <p:sp>
        <p:nvSpPr>
          <p:cNvPr id="12" name="TextBox 11">
            <a:extLst>
              <a:ext uri="{FF2B5EF4-FFF2-40B4-BE49-F238E27FC236}">
                <a16:creationId xmlns:a16="http://schemas.microsoft.com/office/drawing/2014/main" id="{57C12F9B-3935-FEB8-92DC-D339A64AF8E2}"/>
              </a:ext>
            </a:extLst>
          </p:cNvPr>
          <p:cNvSpPr txBox="1"/>
          <p:nvPr/>
        </p:nvSpPr>
        <p:spPr>
          <a:xfrm>
            <a:off x="9352672" y="2999348"/>
            <a:ext cx="378630" cy="369332"/>
          </a:xfrm>
          <a:prstGeom prst="rect">
            <a:avLst/>
          </a:prstGeom>
          <a:noFill/>
        </p:spPr>
        <p:txBody>
          <a:bodyPr wrap="none" rtlCol="0">
            <a:spAutoFit/>
          </a:bodyPr>
          <a:lstStyle/>
          <a:p>
            <a:r>
              <a:rPr lang="en-US" dirty="0"/>
              <a:t>X </a:t>
            </a:r>
          </a:p>
        </p:txBody>
      </p:sp>
      <p:sp>
        <p:nvSpPr>
          <p:cNvPr id="13" name="TextBox 12">
            <a:extLst>
              <a:ext uri="{FF2B5EF4-FFF2-40B4-BE49-F238E27FC236}">
                <a16:creationId xmlns:a16="http://schemas.microsoft.com/office/drawing/2014/main" id="{68A8FDB6-DEDE-6B98-90BD-93E2483C09B0}"/>
              </a:ext>
            </a:extLst>
          </p:cNvPr>
          <p:cNvSpPr txBox="1"/>
          <p:nvPr/>
        </p:nvSpPr>
        <p:spPr>
          <a:xfrm>
            <a:off x="7085432" y="2695720"/>
            <a:ext cx="362600" cy="369332"/>
          </a:xfrm>
          <a:prstGeom prst="rect">
            <a:avLst/>
          </a:prstGeom>
          <a:noFill/>
        </p:spPr>
        <p:txBody>
          <a:bodyPr wrap="none" rtlCol="0">
            <a:spAutoFit/>
          </a:bodyPr>
          <a:lstStyle/>
          <a:p>
            <a:r>
              <a:rPr lang="en-US" dirty="0"/>
              <a:t>Y </a:t>
            </a:r>
          </a:p>
        </p:txBody>
      </p:sp>
      <p:sp>
        <p:nvSpPr>
          <p:cNvPr id="14" name="TextBox 13">
            <a:extLst>
              <a:ext uri="{FF2B5EF4-FFF2-40B4-BE49-F238E27FC236}">
                <a16:creationId xmlns:a16="http://schemas.microsoft.com/office/drawing/2014/main" id="{AA256298-BFAB-2829-42E3-56C802998C4B}"/>
              </a:ext>
            </a:extLst>
          </p:cNvPr>
          <p:cNvSpPr txBox="1"/>
          <p:nvPr/>
        </p:nvSpPr>
        <p:spPr>
          <a:xfrm>
            <a:off x="7054950" y="3101336"/>
            <a:ext cx="362600" cy="369332"/>
          </a:xfrm>
          <a:prstGeom prst="rect">
            <a:avLst/>
          </a:prstGeom>
          <a:noFill/>
        </p:spPr>
        <p:txBody>
          <a:bodyPr wrap="none" rtlCol="0">
            <a:spAutoFit/>
          </a:bodyPr>
          <a:lstStyle/>
          <a:p>
            <a:r>
              <a:rPr lang="en-US" dirty="0"/>
              <a:t>Y </a:t>
            </a:r>
          </a:p>
        </p:txBody>
      </p:sp>
      <p:sp>
        <p:nvSpPr>
          <p:cNvPr id="15" name="TextBox 14">
            <a:extLst>
              <a:ext uri="{FF2B5EF4-FFF2-40B4-BE49-F238E27FC236}">
                <a16:creationId xmlns:a16="http://schemas.microsoft.com/office/drawing/2014/main" id="{5312BF16-4DB6-B197-22C6-584F89A304EE}"/>
              </a:ext>
            </a:extLst>
          </p:cNvPr>
          <p:cNvSpPr txBox="1"/>
          <p:nvPr/>
        </p:nvSpPr>
        <p:spPr>
          <a:xfrm>
            <a:off x="9854423" y="2594899"/>
            <a:ext cx="362600" cy="369332"/>
          </a:xfrm>
          <a:prstGeom prst="rect">
            <a:avLst/>
          </a:prstGeom>
          <a:noFill/>
        </p:spPr>
        <p:txBody>
          <a:bodyPr wrap="none" rtlCol="0">
            <a:spAutoFit/>
          </a:bodyPr>
          <a:lstStyle/>
          <a:p>
            <a:r>
              <a:rPr lang="en-US" dirty="0"/>
              <a:t>Y </a:t>
            </a:r>
          </a:p>
        </p:txBody>
      </p:sp>
      <p:sp>
        <p:nvSpPr>
          <p:cNvPr id="16" name="TextBox 15">
            <a:extLst>
              <a:ext uri="{FF2B5EF4-FFF2-40B4-BE49-F238E27FC236}">
                <a16:creationId xmlns:a16="http://schemas.microsoft.com/office/drawing/2014/main" id="{58099A51-1295-991E-0A66-A442F7872C2F}"/>
              </a:ext>
            </a:extLst>
          </p:cNvPr>
          <p:cNvSpPr txBox="1"/>
          <p:nvPr/>
        </p:nvSpPr>
        <p:spPr>
          <a:xfrm>
            <a:off x="9823941" y="3000515"/>
            <a:ext cx="362600" cy="369332"/>
          </a:xfrm>
          <a:prstGeom prst="rect">
            <a:avLst/>
          </a:prstGeom>
          <a:noFill/>
        </p:spPr>
        <p:txBody>
          <a:bodyPr wrap="none" rtlCol="0">
            <a:spAutoFit/>
          </a:bodyPr>
          <a:lstStyle/>
          <a:p>
            <a:r>
              <a:rPr lang="en-US" dirty="0"/>
              <a:t>Y </a:t>
            </a:r>
          </a:p>
        </p:txBody>
      </p:sp>
      <p:cxnSp>
        <p:nvCxnSpPr>
          <p:cNvPr id="18" name="Straight Arrow Connector 17">
            <a:extLst>
              <a:ext uri="{FF2B5EF4-FFF2-40B4-BE49-F238E27FC236}">
                <a16:creationId xmlns:a16="http://schemas.microsoft.com/office/drawing/2014/main" id="{E651C6EF-C04B-D68A-C39C-80418B4E5B16}"/>
              </a:ext>
            </a:extLst>
          </p:cNvPr>
          <p:cNvCxnSpPr/>
          <p:nvPr/>
        </p:nvCxnSpPr>
        <p:spPr>
          <a:xfrm>
            <a:off x="6929487" y="3104868"/>
            <a:ext cx="0" cy="310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1973F0-C61F-6720-7FA0-83133A16DF74}"/>
              </a:ext>
            </a:extLst>
          </p:cNvPr>
          <p:cNvCxnSpPr/>
          <p:nvPr/>
        </p:nvCxnSpPr>
        <p:spPr>
          <a:xfrm>
            <a:off x="7437455" y="3101336"/>
            <a:ext cx="0" cy="310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343761-720C-2C39-4AEA-31D055281AF5}"/>
              </a:ext>
            </a:extLst>
          </p:cNvPr>
          <p:cNvCxnSpPr/>
          <p:nvPr/>
        </p:nvCxnSpPr>
        <p:spPr>
          <a:xfrm>
            <a:off x="9731302" y="2624220"/>
            <a:ext cx="0" cy="310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18C6EC-1C5D-A723-76F8-DF19F65C6D84}"/>
              </a:ext>
            </a:extLst>
          </p:cNvPr>
          <p:cNvCxnSpPr/>
          <p:nvPr/>
        </p:nvCxnSpPr>
        <p:spPr>
          <a:xfrm>
            <a:off x="10186541" y="3028669"/>
            <a:ext cx="0" cy="310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387A17-9709-15C8-879B-C0D8F1087A60}"/>
              </a:ext>
            </a:extLst>
          </p:cNvPr>
          <p:cNvCxnSpPr/>
          <p:nvPr/>
        </p:nvCxnSpPr>
        <p:spPr>
          <a:xfrm flipV="1">
            <a:off x="6471138" y="2695720"/>
            <a:ext cx="0" cy="23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558754-CD1C-AC4B-40E1-3D8D3C38EB11}"/>
              </a:ext>
            </a:extLst>
          </p:cNvPr>
          <p:cNvCxnSpPr/>
          <p:nvPr/>
        </p:nvCxnSpPr>
        <p:spPr>
          <a:xfrm flipV="1">
            <a:off x="7097155" y="2695719"/>
            <a:ext cx="0" cy="23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CA7504A-2AEF-E5CD-2B3C-6B4C342E56AD}"/>
              </a:ext>
            </a:extLst>
          </p:cNvPr>
          <p:cNvCxnSpPr/>
          <p:nvPr/>
        </p:nvCxnSpPr>
        <p:spPr>
          <a:xfrm flipV="1">
            <a:off x="9731302" y="3101336"/>
            <a:ext cx="0" cy="23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DDAF87-466C-1CF9-382F-E90D17BB7924}"/>
              </a:ext>
            </a:extLst>
          </p:cNvPr>
          <p:cNvCxnSpPr/>
          <p:nvPr/>
        </p:nvCxnSpPr>
        <p:spPr>
          <a:xfrm flipV="1">
            <a:off x="10207649" y="2659400"/>
            <a:ext cx="0" cy="23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4D03F25-A983-9A35-4F4F-E92B05AB8057}"/>
              </a:ext>
            </a:extLst>
          </p:cNvPr>
          <p:cNvPicPr>
            <a:picLocks noChangeAspect="1"/>
          </p:cNvPicPr>
          <p:nvPr/>
        </p:nvPicPr>
        <p:blipFill>
          <a:blip r:embed="rId4"/>
          <a:stretch>
            <a:fillRect/>
          </a:stretch>
        </p:blipFill>
        <p:spPr>
          <a:xfrm>
            <a:off x="3021359" y="2149114"/>
            <a:ext cx="2477912" cy="502662"/>
          </a:xfrm>
          <a:prstGeom prst="rect">
            <a:avLst/>
          </a:prstGeom>
        </p:spPr>
      </p:pic>
      <p:sp>
        <p:nvSpPr>
          <p:cNvPr id="29" name="TextBox 28">
            <a:extLst>
              <a:ext uri="{FF2B5EF4-FFF2-40B4-BE49-F238E27FC236}">
                <a16:creationId xmlns:a16="http://schemas.microsoft.com/office/drawing/2014/main" id="{E752C399-DFF6-9219-388C-09FA8C1D32D8}"/>
              </a:ext>
            </a:extLst>
          </p:cNvPr>
          <p:cNvSpPr txBox="1"/>
          <p:nvPr/>
        </p:nvSpPr>
        <p:spPr>
          <a:xfrm>
            <a:off x="5514535" y="3024554"/>
            <a:ext cx="306494"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893962F1-02E1-7207-EC8A-B5523BB26B14}"/>
              </a:ext>
            </a:extLst>
          </p:cNvPr>
          <p:cNvSpPr txBox="1"/>
          <p:nvPr/>
        </p:nvSpPr>
        <p:spPr>
          <a:xfrm>
            <a:off x="10801556" y="2855241"/>
            <a:ext cx="295274" cy="369332"/>
          </a:xfrm>
          <a:prstGeom prst="rect">
            <a:avLst/>
          </a:prstGeom>
          <a:noFill/>
        </p:spPr>
        <p:txBody>
          <a:bodyPr wrap="none" rtlCol="0">
            <a:spAutoFit/>
          </a:bodyPr>
          <a:lstStyle/>
          <a:p>
            <a:r>
              <a:rPr lang="en-US" dirty="0">
                <a:solidFill>
                  <a:srgbClr val="FF0000"/>
                </a:solidFill>
              </a:rPr>
              <a:t>-</a:t>
            </a:r>
          </a:p>
        </p:txBody>
      </p:sp>
      <p:pic>
        <p:nvPicPr>
          <p:cNvPr id="3" name="Picture 2">
            <a:extLst>
              <a:ext uri="{FF2B5EF4-FFF2-40B4-BE49-F238E27FC236}">
                <a16:creationId xmlns:a16="http://schemas.microsoft.com/office/drawing/2014/main" id="{C3CF476C-9C59-9AB2-1A24-F14AE9394391}"/>
              </a:ext>
            </a:extLst>
          </p:cNvPr>
          <p:cNvPicPr>
            <a:picLocks noChangeAspect="1"/>
          </p:cNvPicPr>
          <p:nvPr/>
        </p:nvPicPr>
        <p:blipFill>
          <a:blip r:embed="rId5"/>
          <a:stretch>
            <a:fillRect/>
          </a:stretch>
        </p:blipFill>
        <p:spPr>
          <a:xfrm>
            <a:off x="3386113" y="5501570"/>
            <a:ext cx="2344420" cy="901700"/>
          </a:xfrm>
          <a:prstGeom prst="rect">
            <a:avLst/>
          </a:prstGeom>
        </p:spPr>
      </p:pic>
      <p:sp>
        <p:nvSpPr>
          <p:cNvPr id="4" name="TextBox 3">
            <a:extLst>
              <a:ext uri="{FF2B5EF4-FFF2-40B4-BE49-F238E27FC236}">
                <a16:creationId xmlns:a16="http://schemas.microsoft.com/office/drawing/2014/main" id="{26DB2D3A-B464-B46C-6B77-67D857D73DD6}"/>
              </a:ext>
            </a:extLst>
          </p:cNvPr>
          <p:cNvSpPr txBox="1"/>
          <p:nvPr/>
        </p:nvSpPr>
        <p:spPr>
          <a:xfrm>
            <a:off x="422031" y="5767754"/>
            <a:ext cx="2241319" cy="369332"/>
          </a:xfrm>
          <a:prstGeom prst="rect">
            <a:avLst/>
          </a:prstGeom>
          <a:noFill/>
        </p:spPr>
        <p:txBody>
          <a:bodyPr wrap="none" rtlCol="0">
            <a:spAutoFit/>
          </a:bodyPr>
          <a:lstStyle/>
          <a:p>
            <a:r>
              <a:rPr lang="en-US" dirty="0"/>
              <a:t>Pearson correlation:</a:t>
            </a:r>
          </a:p>
        </p:txBody>
      </p:sp>
      <p:sp>
        <p:nvSpPr>
          <p:cNvPr id="5" name="TextBox 4">
            <a:extLst>
              <a:ext uri="{FF2B5EF4-FFF2-40B4-BE49-F238E27FC236}">
                <a16:creationId xmlns:a16="http://schemas.microsoft.com/office/drawing/2014/main" id="{5C633156-29E6-96AB-FF85-C291677D3B4C}"/>
              </a:ext>
            </a:extLst>
          </p:cNvPr>
          <p:cNvSpPr txBox="1"/>
          <p:nvPr/>
        </p:nvSpPr>
        <p:spPr>
          <a:xfrm>
            <a:off x="3882683" y="6373547"/>
            <a:ext cx="981359" cy="369332"/>
          </a:xfrm>
          <a:prstGeom prst="rect">
            <a:avLst/>
          </a:prstGeom>
          <a:noFill/>
        </p:spPr>
        <p:txBody>
          <a:bodyPr wrap="none" rtlCol="0">
            <a:spAutoFit/>
          </a:bodyPr>
          <a:lstStyle/>
          <a:p>
            <a:r>
              <a:rPr lang="en-US" dirty="0"/>
              <a:t>-1 to +1</a:t>
            </a:r>
          </a:p>
        </p:txBody>
      </p:sp>
    </p:spTree>
    <p:extLst>
      <p:ext uri="{BB962C8B-B14F-4D97-AF65-F5344CB8AC3E}">
        <p14:creationId xmlns:p14="http://schemas.microsoft.com/office/powerpoint/2010/main" val="120470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theme/theme1.xml><?xml version="1.0" encoding="utf-8"?>
<a:theme xmlns:a="http://schemas.openxmlformats.org/drawingml/2006/main" name="DashVTI">
  <a:themeElements>
    <a:clrScheme name="AnalogousFromRegularSeedLeftStep">
      <a:dk1>
        <a:srgbClr val="000000"/>
      </a:dk1>
      <a:lt1>
        <a:srgbClr val="FFFFFF"/>
      </a:lt1>
      <a:dk2>
        <a:srgbClr val="311C22"/>
      </a:dk2>
      <a:lt2>
        <a:srgbClr val="F0F3F3"/>
      </a:lt2>
      <a:accent1>
        <a:srgbClr val="E75429"/>
      </a:accent1>
      <a:accent2>
        <a:srgbClr val="D5173B"/>
      </a:accent2>
      <a:accent3>
        <a:srgbClr val="E7299C"/>
      </a:accent3>
      <a:accent4>
        <a:srgbClr val="D117D5"/>
      </a:accent4>
      <a:accent5>
        <a:srgbClr val="9329E7"/>
      </a:accent5>
      <a:accent6>
        <a:srgbClr val="462ED9"/>
      </a:accent6>
      <a:hlink>
        <a:srgbClr val="3A96B0"/>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194</TotalTime>
  <Words>2395</Words>
  <Application>Microsoft Macintosh PowerPoint</Application>
  <PresentationFormat>Widescreen</PresentationFormat>
  <Paragraphs>382</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Arial</vt:lpstr>
      <vt:lpstr>Grandview Display</vt:lpstr>
      <vt:lpstr>Wingdings</vt:lpstr>
      <vt:lpstr>DashVTI</vt:lpstr>
      <vt:lpstr>Principal Component Analysis (PCA)</vt:lpstr>
      <vt:lpstr>Housing Price Prediction</vt:lpstr>
      <vt:lpstr>Housing Price Prediction</vt:lpstr>
      <vt:lpstr>Housing Price Prediction</vt:lpstr>
      <vt:lpstr>Housing Price Prediction</vt:lpstr>
      <vt:lpstr>Curse of Dimensionality</vt:lpstr>
      <vt:lpstr>Feature Selection vs. Feature Extraction</vt:lpstr>
      <vt:lpstr>Feature Selection vs. Feature Extraction</vt:lpstr>
      <vt:lpstr>Feature Selection vs. Feature Extraction</vt:lpstr>
      <vt:lpstr>Feature selection</vt:lpstr>
      <vt:lpstr>Feature Extraction</vt:lpstr>
      <vt:lpstr>Principal Component Analysis (PCA)</vt:lpstr>
      <vt:lpstr>Dimensionality reduction</vt:lpstr>
      <vt:lpstr>PCA</vt:lpstr>
      <vt:lpstr>Goal of the PCA: Finding the Best Line</vt:lpstr>
      <vt:lpstr>Step 1: Projection to Scalars</vt:lpstr>
      <vt:lpstr>Step 2: Variance of Scalars</vt:lpstr>
      <vt:lpstr>Step 3: Maximizing Variance</vt:lpstr>
      <vt:lpstr>PCA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TAUHID ULLAH SHAH</dc:creator>
  <cp:lastModifiedBy>SYED TAUHID ULLAH SHAH</cp:lastModifiedBy>
  <cp:revision>58</cp:revision>
  <dcterms:created xsi:type="dcterms:W3CDTF">2025-02-04T19:07:21Z</dcterms:created>
  <dcterms:modified xsi:type="dcterms:W3CDTF">2025-02-04T22:22:08Z</dcterms:modified>
</cp:coreProperties>
</file>